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9" r:id="rId4"/>
    <p:sldId id="260" r:id="rId6"/>
    <p:sldId id="263" r:id="rId7"/>
    <p:sldId id="264" r:id="rId8"/>
    <p:sldId id="265" r:id="rId9"/>
    <p:sldId id="267" r:id="rId10"/>
    <p:sldId id="302" r:id="rId11"/>
    <p:sldId id="303" r:id="rId12"/>
    <p:sldId id="268" r:id="rId13"/>
    <p:sldId id="411" r:id="rId14"/>
    <p:sldId id="269" r:id="rId15"/>
    <p:sldId id="270" r:id="rId16"/>
    <p:sldId id="271" r:id="rId17"/>
    <p:sldId id="272" r:id="rId18"/>
    <p:sldId id="273" r:id="rId19"/>
    <p:sldId id="274" r:id="rId20"/>
    <p:sldId id="275" r:id="rId21"/>
    <p:sldId id="276" r:id="rId22"/>
    <p:sldId id="338" r:id="rId23"/>
    <p:sldId id="277" r:id="rId24"/>
    <p:sldId id="281" r:id="rId25"/>
    <p:sldId id="444" r:id="rId26"/>
    <p:sldId id="464" r:id="rId27"/>
    <p:sldId id="465" r:id="rId28"/>
    <p:sldId id="283" r:id="rId29"/>
    <p:sldId id="284" r:id="rId30"/>
    <p:sldId id="285" r:id="rId31"/>
    <p:sldId id="286" r:id="rId32"/>
    <p:sldId id="287" r:id="rId33"/>
    <p:sldId id="288" r:id="rId34"/>
    <p:sldId id="290" r:id="rId35"/>
    <p:sldId id="289" r:id="rId36"/>
    <p:sldId id="291" r:id="rId37"/>
    <p:sldId id="292" r:id="rId38"/>
    <p:sldId id="293" r:id="rId39"/>
    <p:sldId id="295" r:id="rId40"/>
    <p:sldId id="297" r:id="rId41"/>
    <p:sldId id="296" r:id="rId42"/>
    <p:sldId id="298" r:id="rId43"/>
    <p:sldId id="299" r:id="rId44"/>
    <p:sldId id="300" r:id="rId45"/>
    <p:sldId id="364" r:id="rId46"/>
    <p:sldId id="301" r:id="rId4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22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anose="020B0503020204020204" charset="-122"/>
              </a:defRPr>
            </a:lvl1pPr>
            <a:lvl2pPr marL="742950" indent="-285750">
              <a:defRPr>
                <a:solidFill>
                  <a:schemeClr val="tx1"/>
                </a:solidFill>
                <a:latin typeface="Arial Narrow" pitchFamily="34" charset="0"/>
                <a:ea typeface="微软雅黑" panose="020B0503020204020204" charset="-122"/>
              </a:defRPr>
            </a:lvl2pPr>
            <a:lvl3pPr marL="1143000" indent="-228600">
              <a:defRPr>
                <a:solidFill>
                  <a:schemeClr val="tx1"/>
                </a:solidFill>
                <a:latin typeface="Arial Narrow" pitchFamily="34" charset="0"/>
                <a:ea typeface="微软雅黑" panose="020B0503020204020204" charset="-122"/>
              </a:defRPr>
            </a:lvl3pPr>
            <a:lvl4pPr marL="1600200" indent="-228600">
              <a:defRPr>
                <a:solidFill>
                  <a:schemeClr val="tx1"/>
                </a:solidFill>
                <a:latin typeface="Arial Narrow" pitchFamily="34" charset="0"/>
                <a:ea typeface="微软雅黑" panose="020B0503020204020204" charset="-122"/>
              </a:defRPr>
            </a:lvl4pPr>
            <a:lvl5pPr marL="2057400" indent="-228600">
              <a:defRPr>
                <a:solidFill>
                  <a:schemeClr val="tx1"/>
                </a:solidFill>
                <a:latin typeface="Arial Narrow"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charset="-122"/>
              </a:defRPr>
            </a:lvl9pPr>
          </a:lstStyle>
          <a:p>
            <a:pPr algn="r" eaLnBrk="1" hangingPunct="1">
              <a:buFont typeface="Arial" panose="020B0604020202020204" pitchFamily="34" charset="0"/>
              <a:buNone/>
            </a:pPr>
            <a:fld id="{3F7751E2-1CA8-41B4-B5AE-B323A69E71CC}" type="slidenum">
              <a:rPr lang="zh-CN" altLang="en-US" sz="1200">
                <a:latin typeface="Calibri" panose="020F0502020204030204" charset="0"/>
                <a:ea typeface="宋体" panose="02010600030101010101" pitchFamily="2" charset="-122"/>
              </a:rPr>
            </a:fld>
            <a:endParaRPr lang="zh-CN" alt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2A299-1D3E-4A82-B617-106AB7F0B51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8752" r="269"/>
          <a:stretch>
            <a:fillRect/>
          </a:stretch>
        </p:blipFill>
        <p:spPr>
          <a:xfrm>
            <a:off x="-13811" y="-10549"/>
            <a:ext cx="12205812" cy="6366899"/>
          </a:xfrm>
          <a:prstGeom prst="rect">
            <a:avLst/>
          </a:prstGeom>
        </p:spPr>
      </p:pic>
      <p:sp>
        <p:nvSpPr>
          <p:cNvPr id="2" name="Title 1"/>
          <p:cNvSpPr>
            <a:spLocks noGrp="1"/>
          </p:cNvSpPr>
          <p:nvPr>
            <p:ph type="ctrTitle"/>
          </p:nvPr>
        </p:nvSpPr>
        <p:spPr>
          <a:xfrm>
            <a:off x="1741714" y="4724399"/>
            <a:ext cx="9144000" cy="830923"/>
          </a:xfrm>
        </p:spPr>
        <p:txBody>
          <a:bodyPr anchor="b">
            <a:normAutofit/>
          </a:bodyPr>
          <a:lstStyle>
            <a:lvl1pPr algn="ctr">
              <a:defRPr sz="36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741714" y="5600711"/>
            <a:ext cx="9144000" cy="576232"/>
          </a:xfrm>
        </p:spPr>
        <p:txBody>
          <a:bodyPr anchor="ctr">
            <a:normAutofit/>
          </a:bodyPr>
          <a:lstStyle>
            <a:lvl1pPr marL="0" indent="0" algn="ctr">
              <a:buNone/>
              <a:defRPr sz="18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39DDB2E-1410-41FA-A8E6-84C1C854425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39DDB2E-1410-41FA-A8E6-84C1C854425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3091544" y="3267646"/>
            <a:ext cx="4407204" cy="550862"/>
          </a:xfrm>
        </p:spPr>
        <p:txBody>
          <a:bodyPr anchor="b">
            <a:normAutofit/>
          </a:bodyPr>
          <a:lstStyle>
            <a:lvl1pPr algn="r">
              <a:defRPr sz="2000" b="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3091544" y="3950355"/>
            <a:ext cx="4407204" cy="555996"/>
          </a:xfrm>
        </p:spPr>
        <p:txBody>
          <a:bodyPr/>
          <a:lstStyle>
            <a:lvl1pPr marL="0" indent="0" algn="r">
              <a:buNone/>
              <a:defRPr sz="2400">
                <a:solidFill>
                  <a:schemeClr val="tx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39DDB2E-1410-41FA-A8E6-84C1C854425F}" type="slidenum">
              <a:rPr lang="zh-CN" altLang="en-US" smtClean="0"/>
            </a:fld>
            <a:endParaRPr lang="zh-CN" altLang="en-US"/>
          </a:p>
        </p:txBody>
      </p:sp>
      <p:cxnSp>
        <p:nvCxnSpPr>
          <p:cNvPr id="10" name="直接连接符 9"/>
          <p:cNvCxnSpPr/>
          <p:nvPr/>
        </p:nvCxnSpPr>
        <p:spPr>
          <a:xfrm>
            <a:off x="5255419" y="2047875"/>
            <a:ext cx="2185987" cy="1963738"/>
          </a:xfrm>
          <a:prstGeom prst="line">
            <a:avLst/>
          </a:prstGeom>
          <a:noFill/>
          <a:ln w="6350" cap="flat" cmpd="sng" algn="ctr">
            <a:solidFill>
              <a:schemeClr val="accent1">
                <a:lumMod val="40000"/>
                <a:lumOff val="60000"/>
              </a:schemeClr>
            </a:solidFill>
            <a:prstDash val="solid"/>
            <a:miter lim="800000"/>
          </a:ln>
          <a:effectLst/>
        </p:spPr>
      </p:cxnSp>
      <p:cxnSp>
        <p:nvCxnSpPr>
          <p:cNvPr id="11" name="直接连接符 10"/>
          <p:cNvCxnSpPr/>
          <p:nvPr/>
        </p:nvCxnSpPr>
        <p:spPr>
          <a:xfrm>
            <a:off x="4606131" y="1835150"/>
            <a:ext cx="2743200" cy="2462213"/>
          </a:xfrm>
          <a:prstGeom prst="line">
            <a:avLst/>
          </a:prstGeom>
          <a:noFill/>
          <a:ln w="6350" cap="flat" cmpd="sng" algn="ctr">
            <a:solidFill>
              <a:schemeClr val="accent2">
                <a:lumMod val="40000"/>
                <a:lumOff val="60000"/>
              </a:schemeClr>
            </a:solidFill>
            <a:prstDash val="solid"/>
            <a:miter lim="800000"/>
          </a:ln>
          <a:effectLst/>
        </p:spPr>
      </p:cxnSp>
      <p:cxnSp>
        <p:nvCxnSpPr>
          <p:cNvPr id="12" name="直接连接符 11"/>
          <p:cNvCxnSpPr/>
          <p:nvPr/>
        </p:nvCxnSpPr>
        <p:spPr>
          <a:xfrm>
            <a:off x="4844256" y="2419350"/>
            <a:ext cx="2741613" cy="2463800"/>
          </a:xfrm>
          <a:prstGeom prst="line">
            <a:avLst/>
          </a:prstGeom>
          <a:noFill/>
          <a:ln w="6350" cap="flat" cmpd="sng" algn="ctr">
            <a:solidFill>
              <a:schemeClr val="accent3">
                <a:lumMod val="40000"/>
                <a:lumOff val="60000"/>
              </a:schemeClr>
            </a:solidFill>
            <a:prstDash val="solid"/>
            <a:miter lim="800000"/>
          </a:ln>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393371"/>
            <a:ext cx="5181600" cy="4783592"/>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Content Placeholder 3"/>
          <p:cNvSpPr>
            <a:spLocks noGrp="1"/>
          </p:cNvSpPr>
          <p:nvPr>
            <p:ph sz="half" idx="2"/>
          </p:nvPr>
        </p:nvSpPr>
        <p:spPr>
          <a:xfrm>
            <a:off x="6172200" y="1393371"/>
            <a:ext cx="5181600" cy="478359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39DDB2E-1410-41FA-A8E6-84C1C85442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149351"/>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39DDB2E-1410-41FA-A8E6-84C1C854425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9086" y="2841140"/>
            <a:ext cx="3494314" cy="947088"/>
          </a:xfrm>
        </p:spPr>
        <p:txBody>
          <a:bodyPr anchor="t">
            <a:noAutofit/>
          </a:bodyPr>
          <a:lstStyle>
            <a:lvl1pPr>
              <a:defRPr sz="6000" b="0">
                <a:solidFill>
                  <a:schemeClr val="accent1"/>
                </a:solidFill>
              </a:defRPr>
            </a:lvl1pPr>
          </a:lstStyle>
          <a:p>
            <a:r>
              <a:rPr lang="zh-CN" altLang="en-US" dirty="0" smtClean="0"/>
              <a:t>编辑标题</a:t>
            </a:r>
            <a:endParaRPr lang="en-US" dirty="0"/>
          </a:p>
        </p:txBody>
      </p:sp>
      <p:sp>
        <p:nvSpPr>
          <p:cNvPr id="3" name="Date Placeholder 2"/>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39DDB2E-1410-41FA-A8E6-84C1C854425F}" type="slidenum">
              <a:rPr lang="zh-CN" altLang="en-US" smtClean="0"/>
            </a:fld>
            <a:endParaRPr lang="zh-CN" altLang="en-US"/>
          </a:p>
        </p:txBody>
      </p:sp>
      <p:sp>
        <p:nvSpPr>
          <p:cNvPr id="7" name="空心弧 6"/>
          <p:cNvSpPr/>
          <p:nvPr/>
        </p:nvSpPr>
        <p:spPr bwMode="auto">
          <a:xfrm rot="7086271">
            <a:off x="6705535" y="2340734"/>
            <a:ext cx="1876200" cy="1876200"/>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eaLnBrk="1" hangingPunct="1">
              <a:spcBef>
                <a:spcPts val="0"/>
              </a:spcBef>
              <a:spcAft>
                <a:spcPts val="0"/>
              </a:spcAft>
              <a:defRPr/>
            </a:pPr>
            <a:endParaRPr lang="zh-CN" altLang="en-US">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39DDB2E-1410-41FA-A8E6-84C1C854425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98962" y="754567"/>
            <a:ext cx="10154837" cy="845812"/>
          </a:xfrm>
        </p:spPr>
        <p:txBody>
          <a:bodyPr anchor="ctr">
            <a:normAutofit/>
          </a:bodyPr>
          <a:lstStyle>
            <a:lvl1pPr>
              <a:defRPr sz="36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822403" y="2057400"/>
            <a:ext cx="6542288" cy="387690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95331" y="2057400"/>
            <a:ext cx="3785525" cy="3876901"/>
          </a:xfrm>
          <a:solidFill>
            <a:schemeClr val="accent1"/>
          </a:solidFill>
        </p:spPr>
        <p:txBody>
          <a:bodyPr>
            <a:norm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Date Placeholder 4"/>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39DDB2E-1410-41FA-A8E6-84C1C854425F}" type="slidenum">
              <a:rPr lang="zh-CN" altLang="en-US" smtClean="0"/>
            </a:fld>
            <a:endParaRPr lang="zh-CN" altLang="en-US"/>
          </a:p>
        </p:txBody>
      </p:sp>
      <p:sp>
        <p:nvSpPr>
          <p:cNvPr id="8" name="矩形 8"/>
          <p:cNvSpPr>
            <a:spLocks noChangeArrowheads="1"/>
          </p:cNvSpPr>
          <p:nvPr/>
        </p:nvSpPr>
        <p:spPr bwMode="auto">
          <a:xfrm>
            <a:off x="851789" y="929369"/>
            <a:ext cx="63824" cy="5397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93829" y="365125"/>
            <a:ext cx="859971" cy="5811838"/>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95760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D953FAA-DBEE-4BE3-9FC2-421D9BD1DF4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39DDB2E-1410-41FA-A8E6-84C1C85442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gradFill flip="none" rotWithShape="1">
            <a:gsLst>
              <a:gs pos="0">
                <a:schemeClr val="bg1">
                  <a:alpha val="67000"/>
                </a:schemeClr>
              </a:gs>
              <a:gs pos="100000">
                <a:srgbClr val="FFFFFF">
                  <a:shade val="100000"/>
                  <a:satMod val="115000"/>
                  <a:alpha val="74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1" cstate="print">
            <a:extLst>
              <a:ext uri="{28A0092B-C50C-407E-A947-70E740481C1C}">
                <a14:useLocalDpi xmlns:a14="http://schemas.microsoft.com/office/drawing/2010/main" val="0"/>
              </a:ext>
            </a:extLst>
          </a:blip>
          <a:srcRect/>
          <a:stretch>
            <a:fillRect/>
          </a:stretch>
        </p:blipFill>
        <p:spPr>
          <a:xfrm>
            <a:off x="-1" y="0"/>
            <a:ext cx="12192001" cy="6858000"/>
          </a:xfrm>
          <a:prstGeom prst="rect">
            <a:avLst/>
          </a:prstGeom>
        </p:spPr>
      </p:pic>
      <p:sp>
        <p:nvSpPr>
          <p:cNvPr id="2" name="Title Placeholder 1"/>
          <p:cNvSpPr>
            <a:spLocks noGrp="1"/>
          </p:cNvSpPr>
          <p:nvPr>
            <p:ph type="title"/>
            <p:custDataLst>
              <p:tags r:id="rId12"/>
            </p:custDataLst>
          </p:nvPr>
        </p:nvSpPr>
        <p:spPr>
          <a:xfrm>
            <a:off x="838200" y="365126"/>
            <a:ext cx="10515600" cy="864000"/>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349829"/>
            <a:ext cx="10515600" cy="489600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953FAA-DBEE-4BE3-9FC2-421D9BD1DF46}"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9DDB2E-1410-41FA-A8E6-84C1C854425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200" b="1" kern="1200">
          <a:solidFill>
            <a:schemeClr val="accent2">
              <a:lumMod val="75000"/>
            </a:schemeClr>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Clr>
          <a:srgbClr val="6E5281"/>
        </a:buClr>
        <a:buSzPct val="70000"/>
        <a:buFont typeface="Wingdings" panose="05000000000000000000" pitchFamily="2" charset="2"/>
        <a:buChar char=""/>
        <a:defRPr sz="24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tags" Target="../tags/tag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45.xml"/><Relationship Id="rId3" Type="http://schemas.openxmlformats.org/officeDocument/2006/relationships/image" Target="../media/image8.emf"/><Relationship Id="rId2" Type="http://schemas.openxmlformats.org/officeDocument/2006/relationships/tags" Target="../tags/tag44.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4.xml"/><Relationship Id="rId5" Type="http://schemas.openxmlformats.org/officeDocument/2006/relationships/tags" Target="../tags/tag48.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tags" Target="../tags/tag47.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51.xml"/><Relationship Id="rId3" Type="http://schemas.openxmlformats.org/officeDocument/2006/relationships/image" Target="../media/image11.jpeg"/><Relationship Id="rId2" Type="http://schemas.openxmlformats.org/officeDocument/2006/relationships/tags" Target="../tags/tag50.xml"/><Relationship Id="rId1" Type="http://schemas.openxmlformats.org/officeDocument/2006/relationships/tags" Target="../tags/tag49.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tags" Target="../tags/tag54.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tags" Target="../tags/tag53.xml"/><Relationship Id="rId1" Type="http://schemas.openxmlformats.org/officeDocument/2006/relationships/tags" Target="../tags/tag5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4.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3.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tags" Target="../tags/tag64.xml"/><Relationship Id="rId3" Type="http://schemas.openxmlformats.org/officeDocument/2006/relationships/image" Target="../media/image14.emf"/><Relationship Id="rId2" Type="http://schemas.openxmlformats.org/officeDocument/2006/relationships/tags" Target="../tags/tag63.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7" Type="http://schemas.openxmlformats.org/officeDocument/2006/relationships/notesSlide" Target="../notesSlides/notesSlide1.xml"/><Relationship Id="rId16" Type="http://schemas.openxmlformats.org/officeDocument/2006/relationships/slideLayout" Target="../slideLayouts/slideLayout7.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image" Target="../media/image15.emf"/></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3.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83.xml"/><Relationship Id="rId3" Type="http://schemas.openxmlformats.org/officeDocument/2006/relationships/image" Target="../media/image18.png"/><Relationship Id="rId2" Type="http://schemas.openxmlformats.org/officeDocument/2006/relationships/tags" Target="../tags/tag82.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85.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tags" Target="../tags/tag84.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tags" Target="../tags/tag88.xml"/><Relationship Id="rId4" Type="http://schemas.openxmlformats.org/officeDocument/2006/relationships/image" Target="../media/image23.png"/><Relationship Id="rId3" Type="http://schemas.openxmlformats.org/officeDocument/2006/relationships/oleObject" Target="../embeddings/oleObject1.bin"/><Relationship Id="rId2" Type="http://schemas.openxmlformats.org/officeDocument/2006/relationships/tags" Target="../tags/tag87.xml"/><Relationship Id="rId1" Type="http://schemas.openxmlformats.org/officeDocument/2006/relationships/tags" Target="../tags/tag86.xml"/></Relationships>
</file>

<file path=ppt/slides/_rels/slide27.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7.xml"/><Relationship Id="rId7" Type="http://schemas.openxmlformats.org/officeDocument/2006/relationships/tags" Target="../tags/tag91.xml"/><Relationship Id="rId6" Type="http://schemas.openxmlformats.org/officeDocument/2006/relationships/image" Target="../media/image25.png"/><Relationship Id="rId5" Type="http://schemas.openxmlformats.org/officeDocument/2006/relationships/oleObject" Target="../embeddings/oleObject3.bin"/><Relationship Id="rId4" Type="http://schemas.openxmlformats.org/officeDocument/2006/relationships/image" Target="../media/image24.png"/><Relationship Id="rId3" Type="http://schemas.openxmlformats.org/officeDocument/2006/relationships/oleObject" Target="../embeddings/oleObject2.bin"/><Relationship Id="rId2" Type="http://schemas.openxmlformats.org/officeDocument/2006/relationships/tags" Target="../tags/tag90.xml"/><Relationship Id="rId10" Type="http://schemas.openxmlformats.org/officeDocument/2006/relationships/notesSlide" Target="../notesSlides/notesSlide23.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vmlDrawing" Target="../drawings/vmlDrawing3.vml"/><Relationship Id="rId6" Type="http://schemas.openxmlformats.org/officeDocument/2006/relationships/slideLayout" Target="../slideLayouts/slideLayout7.xml"/><Relationship Id="rId5" Type="http://schemas.openxmlformats.org/officeDocument/2006/relationships/tags" Target="../tags/tag94.xml"/><Relationship Id="rId4" Type="http://schemas.openxmlformats.org/officeDocument/2006/relationships/image" Target="../media/image26.png"/><Relationship Id="rId3" Type="http://schemas.openxmlformats.org/officeDocument/2006/relationships/oleObject" Target="../embeddings/oleObject4.bin"/><Relationship Id="rId2" Type="http://schemas.openxmlformats.org/officeDocument/2006/relationships/tags" Target="../tags/tag93.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7.xml"/><Relationship Id="rId7" Type="http://schemas.openxmlformats.org/officeDocument/2006/relationships/tags" Target="../tags/tag97.xml"/><Relationship Id="rId6" Type="http://schemas.openxmlformats.org/officeDocument/2006/relationships/image" Target="../media/image28.png"/><Relationship Id="rId5" Type="http://schemas.openxmlformats.org/officeDocument/2006/relationships/oleObject" Target="../embeddings/oleObject6.bin"/><Relationship Id="rId4" Type="http://schemas.openxmlformats.org/officeDocument/2006/relationships/image" Target="../media/image27.png"/><Relationship Id="rId3" Type="http://schemas.openxmlformats.org/officeDocument/2006/relationships/oleObject" Target="../embeddings/oleObject5.bin"/><Relationship Id="rId2" Type="http://schemas.openxmlformats.org/officeDocument/2006/relationships/tags" Target="../tags/tag96.xml"/><Relationship Id="rId10" Type="http://schemas.openxmlformats.org/officeDocument/2006/relationships/notesSlide" Target="../notesSlides/notesSlide25.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7.xml"/><Relationship Id="rId6" Type="http://schemas.openxmlformats.org/officeDocument/2006/relationships/tags" Target="../tags/tag100.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emf"/><Relationship Id="rId2" Type="http://schemas.openxmlformats.org/officeDocument/2006/relationships/tags" Target="../tags/tag99.xml"/><Relationship Id="rId1" Type="http://schemas.openxmlformats.org/officeDocument/2006/relationships/tags" Target="../tags/tag98.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7.xml"/><Relationship Id="rId6" Type="http://schemas.openxmlformats.org/officeDocument/2006/relationships/tags" Target="../tags/tag103.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emf"/><Relationship Id="rId2" Type="http://schemas.openxmlformats.org/officeDocument/2006/relationships/tags" Target="../tags/tag102.xml"/><Relationship Id="rId1" Type="http://schemas.openxmlformats.org/officeDocument/2006/relationships/tags" Target="../tags/tag101.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7.xml"/><Relationship Id="rId4" Type="http://schemas.openxmlformats.org/officeDocument/2006/relationships/tags" Target="../tags/tag109.xml"/><Relationship Id="rId3" Type="http://schemas.openxmlformats.org/officeDocument/2006/relationships/image" Target="../media/image35.emf"/><Relationship Id="rId2" Type="http://schemas.openxmlformats.org/officeDocument/2006/relationships/tags" Target="../tags/tag108.xml"/><Relationship Id="rId1" Type="http://schemas.openxmlformats.org/officeDocument/2006/relationships/tags" Target="../tags/tag107.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tags" Target="../tags/tag112.xml"/><Relationship Id="rId3" Type="http://schemas.openxmlformats.org/officeDocument/2006/relationships/image" Target="../media/image36.emf"/><Relationship Id="rId2" Type="http://schemas.openxmlformats.org/officeDocument/2006/relationships/tags" Target="../tags/tag111.xml"/><Relationship Id="rId1" Type="http://schemas.openxmlformats.org/officeDocument/2006/relationships/tags" Target="../tags/tag110.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4.xml"/><Relationship Id="rId2" Type="http://schemas.openxmlformats.org/officeDocument/2006/relationships/tags" Target="../tags/tag114.xml"/><Relationship Id="rId1" Type="http://schemas.openxmlformats.org/officeDocument/2006/relationships/tags" Target="../tags/tag113.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4.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7.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3.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3.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9.xml"/><Relationship Id="rId1" Type="http://schemas.openxmlformats.org/officeDocument/2006/relationships/tags" Target="../tags/tag138.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6.xml"/><Relationship Id="rId2" Type="http://schemas.openxmlformats.org/officeDocument/2006/relationships/tags" Target="../tags/tag141.xml"/><Relationship Id="rId1" Type="http://schemas.openxmlformats.org/officeDocument/2006/relationships/tags" Target="../tags/tag14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ctrTitle"/>
            <p:custDataLst>
              <p:tags r:id="rId1"/>
            </p:custDataLst>
          </p:nvPr>
        </p:nvSpPr>
        <p:spPr>
          <a:xfrm>
            <a:off x="934720" y="1513840"/>
            <a:ext cx="10323195" cy="831215"/>
          </a:xfrm>
        </p:spPr>
        <p:txBody>
          <a:bodyPr>
            <a:noAutofit/>
          </a:bodyPr>
          <a:p>
            <a:r>
              <a:rPr lang="zh-CN" altLang="en-US" sz="4400" dirty="0">
                <a:solidFill>
                  <a:srgbClr val="FF0000"/>
                </a:solidFill>
                <a:latin typeface="+mj-lt"/>
                <a:ea typeface="+mj-ea"/>
              </a:rPr>
              <a:t>滤池反冲洗水直接回用对水质的影响研究</a:t>
            </a:r>
            <a:endParaRPr lang="zh-CN" altLang="en-US" sz="4400" dirty="0">
              <a:solidFill>
                <a:srgbClr val="FF0000"/>
              </a:solidFill>
              <a:latin typeface="+mj-lt"/>
              <a:ea typeface="+mj-ea"/>
            </a:endParaRPr>
          </a:p>
        </p:txBody>
      </p:sp>
      <p:sp>
        <p:nvSpPr>
          <p:cNvPr id="7" name="副标题 6"/>
          <p:cNvSpPr>
            <a:spLocks noGrp="1"/>
          </p:cNvSpPr>
          <p:nvPr>
            <p:ph type="subTitle" idx="1"/>
            <p:custDataLst>
              <p:tags r:id="rId2"/>
            </p:custDataLst>
          </p:nvPr>
        </p:nvSpPr>
        <p:spPr>
          <a:xfrm>
            <a:off x="1812199" y="2885451"/>
            <a:ext cx="9144000" cy="576232"/>
          </a:xfrm>
        </p:spPr>
        <p:txBody>
          <a:bodyPr>
            <a:noAutofit/>
          </a:bodyPr>
          <a:p>
            <a:r>
              <a:rPr lang="zh-CN" altLang="en-US" sz="3600" b="1" dirty="0">
                <a:solidFill>
                  <a:srgbClr val="C00000"/>
                </a:solidFill>
                <a:latin typeface="楷体" panose="02010609060101010101" charset="-122"/>
                <a:ea typeface="楷体" panose="02010609060101010101" charset="-122"/>
              </a:rPr>
              <a:t>东莞市东江水务有限公司  巢猛</a:t>
            </a:r>
            <a:endParaRPr lang="zh-CN" altLang="en-US" sz="3600" b="1" dirty="0">
              <a:solidFill>
                <a:srgbClr val="C00000"/>
              </a:solidFill>
              <a:latin typeface="楷体" panose="02010609060101010101" charset="-122"/>
              <a:ea typeface="楷体" panose="02010609060101010101" charset="-122"/>
            </a:endParaRPr>
          </a:p>
        </p:txBody>
      </p:sp>
      <p:grpSp>
        <p:nvGrpSpPr>
          <p:cNvPr id="2" name="组合 1"/>
          <p:cNvGrpSpPr/>
          <p:nvPr/>
        </p:nvGrpSpPr>
        <p:grpSpPr>
          <a:xfrm>
            <a:off x="748665" y="4697095"/>
            <a:ext cx="11088370" cy="2015490"/>
            <a:chOff x="861" y="3187"/>
            <a:chExt cx="17462" cy="3174"/>
          </a:xfrm>
        </p:grpSpPr>
        <p:pic>
          <p:nvPicPr>
            <p:cNvPr id="3" name="图片 2" descr="微信图片_20170807110220"/>
            <p:cNvPicPr>
              <a:picLocks noChangeAspect="1"/>
            </p:cNvPicPr>
            <p:nvPr/>
          </p:nvPicPr>
          <p:blipFill>
            <a:blip r:embed="rId3"/>
            <a:stretch>
              <a:fillRect/>
            </a:stretch>
          </p:blipFill>
          <p:spPr>
            <a:xfrm>
              <a:off x="5943" y="3211"/>
              <a:ext cx="3511" cy="3127"/>
            </a:xfrm>
            <a:prstGeom prst="rect">
              <a:avLst/>
            </a:prstGeom>
            <a:ln w="28575" cmpd="sng">
              <a:solidFill>
                <a:schemeClr val="accent1">
                  <a:shade val="50000"/>
                </a:schemeClr>
              </a:solidFill>
              <a:prstDash val="solid"/>
            </a:ln>
          </p:spPr>
        </p:pic>
        <p:pic>
          <p:nvPicPr>
            <p:cNvPr id="5" name="图片 4" descr="微信图片_20170807110331"/>
            <p:cNvPicPr>
              <a:picLocks noChangeAspect="1"/>
            </p:cNvPicPr>
            <p:nvPr/>
          </p:nvPicPr>
          <p:blipFill>
            <a:blip r:embed="rId4"/>
            <a:srcRect/>
            <a:stretch>
              <a:fillRect/>
            </a:stretch>
          </p:blipFill>
          <p:spPr>
            <a:xfrm>
              <a:off x="9561" y="3211"/>
              <a:ext cx="3737" cy="3127"/>
            </a:xfrm>
            <a:prstGeom prst="rect">
              <a:avLst/>
            </a:prstGeom>
            <a:ln w="28575" cmpd="sng">
              <a:solidFill>
                <a:schemeClr val="accent1">
                  <a:shade val="50000"/>
                </a:schemeClr>
              </a:solidFill>
              <a:prstDash val="solid"/>
            </a:ln>
          </p:spPr>
        </p:pic>
        <p:pic>
          <p:nvPicPr>
            <p:cNvPr id="8" name="图片 7" descr="微信图片_20170807110228"/>
            <p:cNvPicPr>
              <a:picLocks noChangeAspect="1"/>
            </p:cNvPicPr>
            <p:nvPr/>
          </p:nvPicPr>
          <p:blipFill>
            <a:blip r:embed="rId5"/>
            <a:stretch>
              <a:fillRect/>
            </a:stretch>
          </p:blipFill>
          <p:spPr>
            <a:xfrm>
              <a:off x="13481" y="3187"/>
              <a:ext cx="4842" cy="3174"/>
            </a:xfrm>
            <a:prstGeom prst="flowChartManualInput">
              <a:avLst/>
            </a:prstGeom>
            <a:ln w="28575" cmpd="sng">
              <a:solidFill>
                <a:schemeClr val="accent1">
                  <a:shade val="50000"/>
                </a:schemeClr>
              </a:solidFill>
              <a:prstDash val="solid"/>
            </a:ln>
          </p:spPr>
        </p:pic>
        <p:pic>
          <p:nvPicPr>
            <p:cNvPr id="13" name="图片 12" descr="微信图片_20170807110247"/>
            <p:cNvPicPr>
              <a:picLocks noChangeAspect="1"/>
            </p:cNvPicPr>
            <p:nvPr/>
          </p:nvPicPr>
          <p:blipFill>
            <a:blip r:embed="rId6"/>
            <a:srcRect t="-5814"/>
            <a:stretch>
              <a:fillRect/>
            </a:stretch>
          </p:blipFill>
          <p:spPr>
            <a:xfrm flipH="1">
              <a:off x="861" y="3187"/>
              <a:ext cx="4885" cy="3151"/>
            </a:xfrm>
            <a:prstGeom prst="flowChartManualInput">
              <a:avLst/>
            </a:prstGeom>
            <a:ln>
              <a:solidFill>
                <a:schemeClr val="accent1"/>
              </a:solidFill>
            </a:ln>
          </p:spPr>
        </p:pic>
      </p:grpSp>
      <p:sp>
        <p:nvSpPr>
          <p:cNvPr id="3080" name="文本框 1"/>
          <p:cNvSpPr txBox="1"/>
          <p:nvPr/>
        </p:nvSpPr>
        <p:spPr>
          <a:xfrm>
            <a:off x="248285" y="160020"/>
            <a:ext cx="7172325" cy="460375"/>
          </a:xfrm>
          <a:prstGeom prst="rect">
            <a:avLst/>
          </a:prstGeom>
          <a:noFill/>
          <a:ln w="9525">
            <a:noFill/>
          </a:ln>
        </p:spPr>
        <p:txBody>
          <a:bodyPr wrap="square" anchor="t">
            <a:spAutoFit/>
          </a:bodyPr>
          <a:p>
            <a:r>
              <a:rPr lang="en-US" altLang="zh-CN" sz="2400" b="1" dirty="0">
                <a:solidFill>
                  <a:srgbClr val="660066"/>
                </a:solidFill>
                <a:latin typeface="Arial" panose="020B0604020202020204" pitchFamily="34" charset="0"/>
                <a:ea typeface="黑体" panose="02010609060101010101" pitchFamily="49" charset="-122"/>
              </a:rPr>
              <a:t>“</a:t>
            </a:r>
            <a:r>
              <a:rPr lang="zh-CN" altLang="en-US" sz="2400" b="1" dirty="0">
                <a:solidFill>
                  <a:srgbClr val="660066"/>
                </a:solidFill>
                <a:latin typeface="Arial" panose="020B0604020202020204" pitchFamily="34" charset="0"/>
                <a:ea typeface="黑体" panose="02010609060101010101" pitchFamily="49" charset="-122"/>
              </a:rPr>
              <a:t>2018年广东省城镇供水协会水质工作会议</a:t>
            </a:r>
            <a:r>
              <a:rPr lang="en-US" altLang="zh-CN" sz="2400" b="1" dirty="0">
                <a:solidFill>
                  <a:srgbClr val="660066"/>
                </a:solidFill>
                <a:latin typeface="Arial" panose="020B0604020202020204" pitchFamily="34" charset="0"/>
                <a:ea typeface="黑体" panose="02010609060101010101" pitchFamily="49" charset="-122"/>
              </a:rPr>
              <a:t>”</a:t>
            </a:r>
            <a:r>
              <a:rPr lang="zh-CN" altLang="en-US" sz="2400" b="1" dirty="0">
                <a:solidFill>
                  <a:srgbClr val="660066"/>
                </a:solidFill>
                <a:latin typeface="Arial" panose="020B0604020202020204" pitchFamily="34" charset="0"/>
                <a:ea typeface="黑体" panose="02010609060101010101" pitchFamily="49" charset="-122"/>
              </a:rPr>
              <a:t>汇报</a:t>
            </a:r>
            <a:endParaRPr lang="zh-CN" altLang="en-US" sz="2400" b="1" dirty="0">
              <a:solidFill>
                <a:srgbClr val="660066"/>
              </a:solidFill>
              <a:latin typeface="Arial" panose="020B0604020202020204" pitchFamily="34" charset="0"/>
              <a:ea typeface="黑体" panose="02010609060101010101" pitchFamily="49" charset="-122"/>
            </a:endParaRPr>
          </a:p>
        </p:txBody>
      </p:sp>
    </p:spTree>
    <p:custDataLst>
      <p:tags r:id="rId7"/>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2" descr="图片2_副本"/>
          <p:cNvPicPr>
            <a:picLocks noChangeAspect="1"/>
          </p:cNvPicPr>
          <p:nvPr>
            <p:ph sz="half" idx="2"/>
          </p:nvPr>
        </p:nvPicPr>
        <p:blipFill>
          <a:blip r:embed="rId1"/>
          <a:stretch>
            <a:fillRect/>
          </a:stretch>
        </p:blipFill>
        <p:spPr>
          <a:xfrm>
            <a:off x="4574540" y="742315"/>
            <a:ext cx="7513320" cy="5088255"/>
          </a:xfrm>
          <a:prstGeom prst="rect">
            <a:avLst/>
          </a:prstGeom>
        </p:spPr>
      </p:pic>
      <p:sp>
        <p:nvSpPr>
          <p:cNvPr id="3" name="标题 2"/>
          <p:cNvSpPr>
            <a:spLocks noGrp="1"/>
          </p:cNvSpPr>
          <p:nvPr>
            <p:ph type="title"/>
            <p:custDataLst>
              <p:tags r:id="rId2"/>
            </p:custDataLst>
          </p:nvPr>
        </p:nvSpPr>
        <p:spPr>
          <a:xfrm>
            <a:off x="251460" y="65406"/>
            <a:ext cx="10515600" cy="864000"/>
          </a:xfrm>
        </p:spPr>
        <p:txBody>
          <a:bodyPr/>
          <a:lstStyle/>
          <a:p>
            <a:r>
              <a:rPr lang="zh-CN" altLang="en-US" dirty="0">
                <a:latin typeface="+mj-lt"/>
                <a:ea typeface="+mj-ea"/>
              </a:rPr>
              <a:t>反冲洗水回用对浊度的影响</a:t>
            </a:r>
            <a:endParaRPr lang="zh-CN" altLang="en-US" dirty="0">
              <a:latin typeface="+mj-lt"/>
              <a:ea typeface="+mj-ea"/>
            </a:endParaRPr>
          </a:p>
        </p:txBody>
      </p:sp>
      <p:sp>
        <p:nvSpPr>
          <p:cNvPr id="4" name="内容占位符 3"/>
          <p:cNvSpPr>
            <a:spLocks noGrp="1"/>
          </p:cNvSpPr>
          <p:nvPr>
            <p:ph sz="half" idx="1"/>
            <p:custDataLst>
              <p:tags r:id="rId3"/>
            </p:custDataLst>
          </p:nvPr>
        </p:nvSpPr>
        <p:spPr>
          <a:xfrm>
            <a:off x="-102870" y="974090"/>
            <a:ext cx="4879975" cy="5967095"/>
          </a:xfrm>
        </p:spPr>
        <p:txBody>
          <a:bodyPr>
            <a:noAutofit/>
          </a:bodyPr>
          <a:lstStyle/>
          <a:p>
            <a:pPr indent="230505" algn="just" fontAlgn="auto">
              <a:lnSpc>
                <a:spcPct val="130000"/>
              </a:lnSpc>
              <a:spcAft>
                <a:spcPts val="0"/>
              </a:spcAft>
            </a:pPr>
            <a:r>
              <a:rPr lang="en-US" altLang="zh-CN" b="1" smtClean="0">
                <a:solidFill>
                  <a:srgbClr val="002060"/>
                </a:solidFill>
                <a:latin typeface="+mn-lt"/>
                <a:ea typeface="+mn-ea"/>
                <a:sym typeface="+mn-ea"/>
              </a:rPr>
              <a:t>随着回流比的增加，各进水的浊度也随之增加</a:t>
            </a:r>
            <a:r>
              <a:rPr lang="zh-CN" altLang="en-US" b="1" smtClean="0">
                <a:solidFill>
                  <a:srgbClr val="002060"/>
                </a:solidFill>
                <a:latin typeface="+mn-lt"/>
                <a:ea typeface="+mn-ea"/>
                <a:sym typeface="+mn-ea"/>
              </a:rPr>
              <a:t>。</a:t>
            </a:r>
            <a:endParaRPr lang="zh-CN" altLang="en-US" b="1" smtClean="0">
              <a:solidFill>
                <a:srgbClr val="002060"/>
              </a:solidFill>
              <a:latin typeface="+mn-lt"/>
              <a:ea typeface="+mn-ea"/>
              <a:sym typeface="+mn-ea"/>
            </a:endParaRPr>
          </a:p>
          <a:p>
            <a:pPr indent="230505" algn="just" fontAlgn="auto">
              <a:lnSpc>
                <a:spcPct val="130000"/>
              </a:lnSpc>
              <a:spcAft>
                <a:spcPts val="0"/>
              </a:spcAft>
            </a:pPr>
            <a:r>
              <a:rPr lang="en-US" altLang="zh-CN" b="1" smtClean="0">
                <a:solidFill>
                  <a:srgbClr val="002060"/>
                </a:solidFill>
                <a:latin typeface="+mn-lt"/>
                <a:ea typeface="+mn-ea"/>
              </a:rPr>
              <a:t>在相同PAC投加量下，随着回流比的增加，</a:t>
            </a:r>
            <a:r>
              <a:rPr lang="zh-CN" altLang="en-US" b="1" smtClean="0">
                <a:solidFill>
                  <a:srgbClr val="002060"/>
                </a:solidFill>
                <a:latin typeface="+mn-lt"/>
                <a:ea typeface="+mn-ea"/>
              </a:rPr>
              <a:t>沉淀后水的</a:t>
            </a:r>
            <a:r>
              <a:rPr lang="en-US" altLang="zh-CN" b="1" smtClean="0">
                <a:solidFill>
                  <a:srgbClr val="002060"/>
                </a:solidFill>
                <a:latin typeface="+mn-lt"/>
                <a:ea typeface="+mn-ea"/>
              </a:rPr>
              <a:t>浊度反而不断减小。</a:t>
            </a:r>
            <a:endParaRPr lang="en-US" altLang="zh-CN" b="1" smtClean="0">
              <a:solidFill>
                <a:srgbClr val="002060"/>
              </a:solidFill>
              <a:latin typeface="+mn-lt"/>
              <a:ea typeface="+mn-ea"/>
            </a:endParaRPr>
          </a:p>
          <a:p>
            <a:pPr indent="230505" algn="just" fontAlgn="auto">
              <a:lnSpc>
                <a:spcPct val="130000"/>
              </a:lnSpc>
              <a:spcAft>
                <a:spcPts val="0"/>
              </a:spcAft>
            </a:pPr>
            <a:r>
              <a:rPr lang="en-US" altLang="zh-CN" b="1" smtClean="0">
                <a:solidFill>
                  <a:srgbClr val="002060"/>
                </a:solidFill>
                <a:latin typeface="+mn-lt"/>
                <a:ea typeface="+mn-ea"/>
                <a:sym typeface="+mn-ea"/>
              </a:rPr>
              <a:t>在10%的回流比下，投加9 mg/L的PAC，出水浊度</a:t>
            </a:r>
            <a:r>
              <a:rPr lang="zh-CN" altLang="en-US" b="1" smtClean="0">
                <a:solidFill>
                  <a:srgbClr val="002060"/>
                </a:solidFill>
                <a:latin typeface="+mn-lt"/>
                <a:ea typeface="+mn-ea"/>
                <a:sym typeface="+mn-ea"/>
              </a:rPr>
              <a:t>就</a:t>
            </a:r>
            <a:r>
              <a:rPr lang="en-US" altLang="zh-CN" b="1" smtClean="0">
                <a:solidFill>
                  <a:srgbClr val="002060"/>
                </a:solidFill>
                <a:latin typeface="+mn-lt"/>
                <a:ea typeface="+mn-ea"/>
                <a:sym typeface="+mn-ea"/>
              </a:rPr>
              <a:t>能达到1 NTU左右，不回流</a:t>
            </a:r>
            <a:r>
              <a:rPr lang="zh-CN" altLang="en-US" b="1" smtClean="0">
                <a:solidFill>
                  <a:srgbClr val="002060"/>
                </a:solidFill>
                <a:latin typeface="+mn-lt"/>
                <a:ea typeface="+mn-ea"/>
                <a:sym typeface="+mn-ea"/>
              </a:rPr>
              <a:t>的原水</a:t>
            </a:r>
            <a:r>
              <a:rPr lang="en-US" altLang="zh-CN" b="1" smtClean="0">
                <a:solidFill>
                  <a:srgbClr val="002060"/>
                </a:solidFill>
                <a:latin typeface="+mn-lt"/>
                <a:ea typeface="+mn-ea"/>
                <a:sym typeface="+mn-ea"/>
              </a:rPr>
              <a:t>，需要投加约18mg/L的PAC，出水浊度才能达到1NTU</a:t>
            </a:r>
            <a:r>
              <a:rPr lang="zh-CN" altLang="en-US" b="1" smtClean="0">
                <a:solidFill>
                  <a:srgbClr val="002060"/>
                </a:solidFill>
                <a:latin typeface="+mn-lt"/>
                <a:ea typeface="+mn-ea"/>
                <a:sym typeface="+mn-ea"/>
              </a:rPr>
              <a:t>。</a:t>
            </a:r>
            <a:endParaRPr lang="zh-CN" altLang="en-US" b="1" smtClean="0">
              <a:solidFill>
                <a:srgbClr val="002060"/>
              </a:solidFill>
              <a:latin typeface="+mn-lt"/>
              <a:ea typeface="+mn-ea"/>
              <a:sym typeface="+mn-ea"/>
            </a:endParaRPr>
          </a:p>
        </p:txBody>
      </p:sp>
      <p:sp>
        <p:nvSpPr>
          <p:cNvPr id="100" name="文本框 99"/>
          <p:cNvSpPr txBox="1"/>
          <p:nvPr/>
        </p:nvSpPr>
        <p:spPr>
          <a:xfrm>
            <a:off x="5441315" y="5921375"/>
            <a:ext cx="6501765"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2.1</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不同回流比混凝沉淀对浊度的去除效果</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528320" y="152400"/>
            <a:ext cx="9876790" cy="864235"/>
          </a:xfrm>
        </p:spPr>
        <p:txBody>
          <a:bodyPr>
            <a:normAutofit fontScale="90000"/>
          </a:bodyPr>
          <a:lstStyle/>
          <a:p>
            <a:pPr>
              <a:lnSpc>
                <a:spcPct val="150000"/>
              </a:lnSpc>
            </a:pPr>
            <a:r>
              <a:rPr lang="zh-CN" altLang="en-US" sz="2400" dirty="0">
                <a:solidFill>
                  <a:srgbClr val="C00000"/>
                </a:solidFill>
                <a:latin typeface="+mj-lt"/>
                <a:ea typeface="+mj-ea"/>
              </a:rPr>
              <a:t>直接回用滤池反冲洗水，可显著增加混凝效果，改善混凝性能，降低混凝剂投加量，其原因可能是：</a:t>
            </a:r>
            <a:endParaRPr lang="zh-CN" altLang="en-US" sz="2400" dirty="0">
              <a:solidFill>
                <a:srgbClr val="C00000"/>
              </a:solidFill>
              <a:latin typeface="+mj-lt"/>
              <a:ea typeface="+mj-ea"/>
            </a:endParaRPr>
          </a:p>
        </p:txBody>
      </p:sp>
      <p:sp>
        <p:nvSpPr>
          <p:cNvPr id="4" name="内容占位符 3"/>
          <p:cNvSpPr>
            <a:spLocks noGrp="1"/>
          </p:cNvSpPr>
          <p:nvPr>
            <p:ph idx="1"/>
            <p:custDataLst>
              <p:tags r:id="rId2"/>
            </p:custDataLst>
          </p:nvPr>
        </p:nvSpPr>
        <p:spPr>
          <a:xfrm>
            <a:off x="528320" y="1125220"/>
            <a:ext cx="11365230" cy="5695950"/>
          </a:xfrm>
        </p:spPr>
        <p:txBody>
          <a:bodyPr>
            <a:normAutofit fontScale="90000"/>
          </a:bodyPr>
          <a:lstStyle/>
          <a:p>
            <a:pPr marL="0" indent="0">
              <a:lnSpc>
                <a:spcPct val="150000"/>
              </a:lnSpc>
              <a:buNone/>
            </a:pPr>
            <a:r>
              <a:rPr lang="en-US" altLang="zh-CN" b="1" smtClean="0">
                <a:solidFill>
                  <a:srgbClr val="002060"/>
                </a:solidFill>
                <a:latin typeface="+mn-lt"/>
                <a:ea typeface="+mn-ea"/>
              </a:rPr>
              <a:t>1.</a:t>
            </a:r>
            <a:r>
              <a:rPr lang="zh-CN" altLang="zh-CN" b="1" smtClean="0">
                <a:solidFill>
                  <a:srgbClr val="002060"/>
                </a:solidFill>
                <a:latin typeface="+mn-lt"/>
                <a:ea typeface="+mn-ea"/>
              </a:rPr>
              <a:t>滤池反冲洗水中含有大量的较粗颗粒，易形成絮体凝结核；</a:t>
            </a:r>
            <a:endParaRPr lang="zh-CN" altLang="zh-CN" b="1" smtClean="0">
              <a:solidFill>
                <a:srgbClr val="002060"/>
              </a:solidFill>
              <a:latin typeface="+mn-lt"/>
              <a:ea typeface="+mn-ea"/>
            </a:endParaRPr>
          </a:p>
          <a:p>
            <a:pPr marL="0" indent="0">
              <a:lnSpc>
                <a:spcPct val="150000"/>
              </a:lnSpc>
              <a:buNone/>
            </a:pPr>
            <a:r>
              <a:rPr lang="en-US" altLang="zh-CN" b="1" smtClean="0">
                <a:solidFill>
                  <a:srgbClr val="002060"/>
                </a:solidFill>
                <a:latin typeface="+mn-lt"/>
                <a:ea typeface="+mn-ea"/>
              </a:rPr>
              <a:t>2.</a:t>
            </a:r>
            <a:r>
              <a:rPr lang="zh-CN" altLang="en-US" b="1" smtClean="0">
                <a:solidFill>
                  <a:srgbClr val="002060"/>
                </a:solidFill>
                <a:latin typeface="+mn-lt"/>
                <a:ea typeface="+mn-ea"/>
              </a:rPr>
              <a:t>混凝剂水解所形成的金属氢氧化物容易被反冲洗水中的粗颗粒吸附，形成较大的矾花颗粒；</a:t>
            </a:r>
            <a:endParaRPr lang="zh-CN" altLang="en-US" b="1" smtClean="0">
              <a:solidFill>
                <a:srgbClr val="002060"/>
              </a:solidFill>
              <a:latin typeface="+mn-lt"/>
              <a:ea typeface="+mn-ea"/>
            </a:endParaRPr>
          </a:p>
          <a:p>
            <a:pPr marL="0" indent="0">
              <a:lnSpc>
                <a:spcPct val="150000"/>
              </a:lnSpc>
              <a:buNone/>
            </a:pPr>
            <a:r>
              <a:rPr lang="en-US" altLang="zh-CN" b="1" smtClean="0">
                <a:solidFill>
                  <a:srgbClr val="002060"/>
                </a:solidFill>
                <a:latin typeface="+mn-lt"/>
                <a:ea typeface="+mn-ea"/>
                <a:sym typeface="+mn-ea"/>
              </a:rPr>
              <a:t>3.絮凝速度主要取决于水中颗粒的碰撞频率                                                </a:t>
            </a:r>
            <a:endParaRPr lang="en-US" altLang="zh-CN" b="1" smtClean="0">
              <a:solidFill>
                <a:srgbClr val="002060"/>
              </a:solidFill>
              <a:latin typeface="+mn-lt"/>
              <a:ea typeface="+mn-ea"/>
              <a:sym typeface="+mn-ea"/>
            </a:endParaRPr>
          </a:p>
          <a:p>
            <a:pPr marL="0" indent="0">
              <a:lnSpc>
                <a:spcPct val="150000"/>
              </a:lnSpc>
              <a:buNone/>
            </a:pPr>
            <a:r>
              <a:rPr lang="en-US" altLang="zh-CN" b="1" smtClean="0">
                <a:solidFill>
                  <a:srgbClr val="002060"/>
                </a:solidFill>
                <a:latin typeface="+mn-lt"/>
                <a:ea typeface="+mn-ea"/>
                <a:sym typeface="+mn-ea"/>
              </a:rPr>
              <a:t>                                              碰撞</a:t>
            </a:r>
            <a:r>
              <a:rPr lang="zh-CN" altLang="en-US" b="1" smtClean="0">
                <a:solidFill>
                  <a:srgbClr val="002060"/>
                </a:solidFill>
                <a:latin typeface="+mn-lt"/>
                <a:ea typeface="+mn-ea"/>
                <a:sym typeface="+mn-ea"/>
              </a:rPr>
              <a:t>频率</a:t>
            </a:r>
            <a:endParaRPr lang="zh-CN" altLang="en-US" b="1" smtClean="0">
              <a:solidFill>
                <a:srgbClr val="002060"/>
              </a:solidFill>
              <a:latin typeface="+mn-lt"/>
              <a:ea typeface="+mn-ea"/>
              <a:sym typeface="+mn-ea"/>
            </a:endParaRPr>
          </a:p>
          <a:p>
            <a:pPr marL="0" indent="0">
              <a:lnSpc>
                <a:spcPct val="150000"/>
              </a:lnSpc>
              <a:buNone/>
            </a:pPr>
            <a:r>
              <a:rPr lang="en-US" altLang="zh-CN" b="1" smtClean="0">
                <a:solidFill>
                  <a:srgbClr val="002060"/>
                </a:solidFill>
                <a:latin typeface="+mn-lt"/>
                <a:ea typeface="+mn-ea"/>
                <a:sym typeface="+mn-ea"/>
              </a:rPr>
              <a:t>式中 n—颗粒数量浓度，个/cm3</a:t>
            </a:r>
            <a:endParaRPr lang="en-US" altLang="zh-CN" b="1" smtClean="0">
              <a:solidFill>
                <a:srgbClr val="002060"/>
              </a:solidFill>
              <a:latin typeface="+mn-lt"/>
              <a:ea typeface="+mn-ea"/>
              <a:sym typeface="+mn-ea"/>
            </a:endParaRPr>
          </a:p>
          <a:p>
            <a:pPr marL="0" indent="0">
              <a:lnSpc>
                <a:spcPct val="150000"/>
              </a:lnSpc>
              <a:buNone/>
            </a:pPr>
            <a:r>
              <a:rPr lang="en-US" altLang="zh-CN" b="1" smtClean="0">
                <a:solidFill>
                  <a:srgbClr val="002060"/>
                </a:solidFill>
                <a:latin typeface="+mn-lt"/>
                <a:ea typeface="+mn-ea"/>
                <a:sym typeface="+mn-ea"/>
              </a:rPr>
              <a:t>        d—颗粒直径，cm</a:t>
            </a:r>
            <a:endParaRPr lang="en-US" altLang="zh-CN" b="1" smtClean="0">
              <a:solidFill>
                <a:srgbClr val="002060"/>
              </a:solidFill>
              <a:latin typeface="+mn-lt"/>
              <a:ea typeface="+mn-ea"/>
              <a:sym typeface="+mn-ea"/>
            </a:endParaRPr>
          </a:p>
          <a:p>
            <a:pPr marL="0" indent="0">
              <a:lnSpc>
                <a:spcPct val="150000"/>
              </a:lnSpc>
              <a:buNone/>
            </a:pPr>
            <a:r>
              <a:rPr lang="en-US" altLang="zh-CN" b="1" smtClean="0">
                <a:solidFill>
                  <a:srgbClr val="002060"/>
                </a:solidFill>
                <a:latin typeface="+mn-lt"/>
                <a:ea typeface="+mn-ea"/>
                <a:sym typeface="+mn-ea"/>
              </a:rPr>
              <a:t>        G—速度梯度，s-1</a:t>
            </a:r>
            <a:endParaRPr lang="en-US" altLang="zh-CN" b="1" smtClean="0">
              <a:solidFill>
                <a:srgbClr val="002060"/>
              </a:solidFill>
              <a:latin typeface="+mn-lt"/>
              <a:ea typeface="+mn-ea"/>
              <a:sym typeface="+mn-ea"/>
            </a:endParaRPr>
          </a:p>
          <a:p>
            <a:pPr marL="0" indent="0">
              <a:lnSpc>
                <a:spcPct val="150000"/>
              </a:lnSpc>
              <a:buNone/>
            </a:pPr>
            <a:r>
              <a:rPr lang="en-US" altLang="zh-CN" b="1" smtClean="0">
                <a:solidFill>
                  <a:srgbClr val="002060"/>
                </a:solidFill>
                <a:latin typeface="+mn-lt"/>
                <a:ea typeface="+mn-ea"/>
                <a:sym typeface="+mn-ea"/>
              </a:rPr>
              <a:t>4.</a:t>
            </a:r>
            <a:r>
              <a:rPr lang="zh-CN" altLang="en-US" b="1" smtClean="0">
                <a:solidFill>
                  <a:srgbClr val="002060"/>
                </a:solidFill>
                <a:latin typeface="+mn-lt"/>
                <a:ea typeface="+mn-ea"/>
                <a:sym typeface="+mn-ea"/>
              </a:rPr>
              <a:t>加入反冲洗水后形成了具有一定比例的粗细颗粒搭配，使得某些处于未完全脱稳状态的颗粒通过</a:t>
            </a:r>
            <a:r>
              <a:rPr lang="en-US" altLang="zh-CN" b="1" smtClean="0">
                <a:solidFill>
                  <a:srgbClr val="002060"/>
                </a:solidFill>
                <a:latin typeface="+mn-lt"/>
                <a:ea typeface="+mn-ea"/>
                <a:sym typeface="+mn-ea"/>
              </a:rPr>
              <a:t>卷扫或网捕作用</a:t>
            </a:r>
            <a:r>
              <a:rPr lang="zh-CN" altLang="en-US" b="1" smtClean="0">
                <a:solidFill>
                  <a:srgbClr val="002060"/>
                </a:solidFill>
                <a:latin typeface="+mn-lt"/>
                <a:ea typeface="+mn-ea"/>
                <a:sym typeface="+mn-ea"/>
              </a:rPr>
              <a:t>得以去除。</a:t>
            </a:r>
            <a:endParaRPr lang="zh-CN" altLang="en-US" b="1" smtClean="0">
              <a:solidFill>
                <a:srgbClr val="002060"/>
              </a:solidFill>
              <a:latin typeface="+mn-lt"/>
              <a:ea typeface="+mn-ea"/>
              <a:sym typeface="+mn-ea"/>
            </a:endParaRPr>
          </a:p>
          <a:p>
            <a:pPr>
              <a:lnSpc>
                <a:spcPct val="150000"/>
              </a:lnSpc>
            </a:pPr>
            <a:endParaRPr lang="en-US" altLang="zh-CN" b="1" smtClean="0">
              <a:solidFill>
                <a:srgbClr val="FF0000"/>
              </a:solidFill>
              <a:latin typeface="+mn-lt"/>
              <a:ea typeface="+mn-ea"/>
            </a:endParaRPr>
          </a:p>
          <a:p>
            <a:pPr>
              <a:lnSpc>
                <a:spcPct val="150000"/>
              </a:lnSpc>
            </a:pPr>
            <a:endParaRPr lang="en-US" altLang="zh-CN" b="1" smtClean="0">
              <a:solidFill>
                <a:srgbClr val="FF0000"/>
              </a:solidFill>
              <a:latin typeface="+mn-lt"/>
              <a:ea typeface="+mn-ea"/>
            </a:endParaRPr>
          </a:p>
          <a:p>
            <a:pPr>
              <a:lnSpc>
                <a:spcPct val="150000"/>
              </a:lnSpc>
            </a:pPr>
            <a:endParaRPr lang="en-US" altLang="zh-CN" b="1" smtClean="0">
              <a:latin typeface="+mn-lt"/>
              <a:ea typeface="+mn-ea"/>
            </a:endParaRPr>
          </a:p>
        </p:txBody>
      </p:sp>
      <p:pic>
        <p:nvPicPr>
          <p:cNvPr id="2" name="内容占位符 1"/>
          <p:cNvPicPr>
            <a:picLocks noChangeAspect="1"/>
          </p:cNvPicPr>
          <p:nvPr>
            <p:ph sz="half" idx="2"/>
          </p:nvPr>
        </p:nvPicPr>
        <p:blipFill>
          <a:blip r:embed="rId3"/>
          <a:stretch>
            <a:fillRect/>
          </a:stretch>
        </p:blipFill>
        <p:spPr>
          <a:xfrm>
            <a:off x="6088380" y="2968625"/>
            <a:ext cx="1959610" cy="920750"/>
          </a:xfrm>
          <a:prstGeom prst="rect">
            <a:avLst/>
          </a:prstGeom>
        </p:spPr>
      </p:pic>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3970" y="-1904"/>
            <a:ext cx="10515600" cy="864000"/>
          </a:xfrm>
        </p:spPr>
        <p:txBody>
          <a:bodyPr/>
          <a:lstStyle/>
          <a:p>
            <a:r>
              <a:rPr lang="zh-CN" altLang="en-US" dirty="0">
                <a:latin typeface="+mj-lt"/>
                <a:ea typeface="+mj-ea"/>
              </a:rPr>
              <a:t>反冲洗水回用对有机物的影响</a:t>
            </a:r>
            <a:endParaRPr lang="zh-CN" altLang="en-US" dirty="0">
              <a:latin typeface="+mj-lt"/>
              <a:ea typeface="+mj-ea"/>
            </a:endParaRPr>
          </a:p>
        </p:txBody>
      </p:sp>
      <p:sp>
        <p:nvSpPr>
          <p:cNvPr id="4" name="内容占位符 3"/>
          <p:cNvSpPr>
            <a:spLocks noGrp="1"/>
          </p:cNvSpPr>
          <p:nvPr>
            <p:ph sz="half" idx="1"/>
            <p:custDataLst>
              <p:tags r:id="rId2"/>
            </p:custDataLst>
          </p:nvPr>
        </p:nvSpPr>
        <p:spPr>
          <a:xfrm>
            <a:off x="-4445" y="4605020"/>
            <a:ext cx="11419840" cy="1725295"/>
          </a:xfrm>
        </p:spPr>
        <p:txBody>
          <a:bodyPr>
            <a:normAutofit/>
          </a:bodyPr>
          <a:lstStyle/>
          <a:p>
            <a:pPr indent="230505" fontAlgn="auto">
              <a:lnSpc>
                <a:spcPct val="120000"/>
              </a:lnSpc>
            </a:pPr>
            <a:r>
              <a:rPr lang="en-US" altLang="zh-CN" b="1" smtClean="0">
                <a:solidFill>
                  <a:srgbClr val="002060"/>
                </a:solidFill>
                <a:latin typeface="+mn-lt"/>
                <a:ea typeface="+mn-ea"/>
                <a:sym typeface="+mn-ea"/>
              </a:rPr>
              <a:t>直接回用反冲水，不会造成沉淀出水的有机物含量增加</a:t>
            </a:r>
            <a:r>
              <a:rPr lang="zh-CN" altLang="en-US" b="1" smtClean="0">
                <a:solidFill>
                  <a:srgbClr val="002060"/>
                </a:solidFill>
                <a:latin typeface="+mn-lt"/>
                <a:ea typeface="+mn-ea"/>
                <a:sym typeface="+mn-ea"/>
              </a:rPr>
              <a:t>。</a:t>
            </a:r>
            <a:endParaRPr lang="en-US" altLang="zh-CN" b="1" smtClean="0">
              <a:solidFill>
                <a:srgbClr val="002060"/>
              </a:solidFill>
              <a:latin typeface="+mn-lt"/>
              <a:ea typeface="+mn-ea"/>
              <a:sym typeface="+mn-ea"/>
            </a:endParaRPr>
          </a:p>
          <a:p>
            <a:pPr indent="230505" fontAlgn="auto">
              <a:lnSpc>
                <a:spcPct val="120000"/>
              </a:lnSpc>
            </a:pPr>
            <a:r>
              <a:rPr lang="zh-CN" altLang="en-US" b="1" smtClean="0">
                <a:solidFill>
                  <a:srgbClr val="002060"/>
                </a:solidFill>
                <a:latin typeface="+mn-lt"/>
                <a:ea typeface="+mn-ea"/>
              </a:rPr>
              <a:t>直接回用滤池反冲洗水的</a:t>
            </a:r>
            <a:r>
              <a:rPr lang="en-US" altLang="zh-CN" b="1" smtClean="0">
                <a:solidFill>
                  <a:srgbClr val="002060"/>
                </a:solidFill>
                <a:latin typeface="+mn-lt"/>
                <a:ea typeface="+mn-ea"/>
              </a:rPr>
              <a:t>强化混凝作用</a:t>
            </a:r>
            <a:r>
              <a:rPr lang="zh-CN" altLang="en-US" b="1" smtClean="0">
                <a:solidFill>
                  <a:srgbClr val="002060"/>
                </a:solidFill>
                <a:latin typeface="+mn-lt"/>
                <a:ea typeface="+mn-ea"/>
              </a:rPr>
              <a:t>，</a:t>
            </a:r>
            <a:r>
              <a:rPr lang="en-US" altLang="zh-CN" b="1" smtClean="0">
                <a:solidFill>
                  <a:srgbClr val="002060"/>
                </a:solidFill>
                <a:latin typeface="+mn-lt"/>
                <a:ea typeface="+mn-ea"/>
              </a:rPr>
              <a:t>能够</a:t>
            </a:r>
            <a:r>
              <a:rPr lang="zh-CN" altLang="en-US" b="1" smtClean="0">
                <a:solidFill>
                  <a:srgbClr val="002060"/>
                </a:solidFill>
                <a:latin typeface="+mn-lt"/>
                <a:ea typeface="+mn-ea"/>
              </a:rPr>
              <a:t>显著增加</a:t>
            </a:r>
            <a:r>
              <a:rPr lang="en-US" altLang="zh-CN" b="1" smtClean="0">
                <a:solidFill>
                  <a:srgbClr val="002060"/>
                </a:solidFill>
                <a:latin typeface="+mn-lt"/>
                <a:ea typeface="+mn-ea"/>
              </a:rPr>
              <a:t>水中有机物</a:t>
            </a:r>
            <a:r>
              <a:rPr lang="zh-CN" altLang="en-US" b="1" smtClean="0">
                <a:solidFill>
                  <a:srgbClr val="002060"/>
                </a:solidFill>
                <a:latin typeface="+mn-lt"/>
                <a:ea typeface="+mn-ea"/>
              </a:rPr>
              <a:t>的去除率。</a:t>
            </a:r>
            <a:endParaRPr lang="zh-CN" altLang="en-US" b="1" smtClean="0">
              <a:solidFill>
                <a:srgbClr val="002060"/>
              </a:solidFill>
              <a:latin typeface="+mn-lt"/>
              <a:ea typeface="+mn-ea"/>
            </a:endParaRPr>
          </a:p>
        </p:txBody>
      </p:sp>
      <p:pic>
        <p:nvPicPr>
          <p:cNvPr id="5" name="图片 9"/>
          <p:cNvPicPr>
            <a:picLocks noChangeAspect="1"/>
          </p:cNvPicPr>
          <p:nvPr>
            <p:ph sz="half" idx="2"/>
          </p:nvPr>
        </p:nvPicPr>
        <p:blipFill>
          <a:blip r:embed="rId3"/>
          <a:stretch>
            <a:fillRect/>
          </a:stretch>
        </p:blipFill>
        <p:spPr>
          <a:xfrm>
            <a:off x="151130" y="742315"/>
            <a:ext cx="5093970" cy="3060700"/>
          </a:xfrm>
          <a:prstGeom prst="rect">
            <a:avLst/>
          </a:prstGeom>
          <a:noFill/>
          <a:ln w="9525">
            <a:noFill/>
          </a:ln>
        </p:spPr>
      </p:pic>
      <p:pic>
        <p:nvPicPr>
          <p:cNvPr id="7" name="图片 13"/>
          <p:cNvPicPr>
            <a:picLocks noChangeAspect="1"/>
          </p:cNvPicPr>
          <p:nvPr/>
        </p:nvPicPr>
        <p:blipFill>
          <a:blip r:embed="rId4"/>
          <a:stretch>
            <a:fillRect/>
          </a:stretch>
        </p:blipFill>
        <p:spPr>
          <a:xfrm>
            <a:off x="5979160" y="725170"/>
            <a:ext cx="5727700" cy="3115945"/>
          </a:xfrm>
          <a:prstGeom prst="rect">
            <a:avLst/>
          </a:prstGeom>
          <a:noFill/>
          <a:ln w="9525">
            <a:noFill/>
          </a:ln>
        </p:spPr>
      </p:pic>
      <p:sp>
        <p:nvSpPr>
          <p:cNvPr id="100" name="文本框 99"/>
          <p:cNvSpPr txBox="1"/>
          <p:nvPr/>
        </p:nvSpPr>
        <p:spPr>
          <a:xfrm>
            <a:off x="-43180" y="3803650"/>
            <a:ext cx="5687060" cy="398780"/>
          </a:xfrm>
          <a:prstGeom prst="rect">
            <a:avLst/>
          </a:prstGeom>
          <a:noFill/>
          <a:ln w="9525">
            <a:noFill/>
          </a:ln>
        </p:spPr>
        <p:txBody>
          <a:bodyPr wrap="square">
            <a:spAutoFit/>
          </a:bodyPr>
          <a:p>
            <a:pPr indent="0" algn="ctr"/>
            <a:r>
              <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2.2</a:t>
            </a:r>
            <a:r>
              <a:rPr lang="en-US" altLang="zh-CN" sz="20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不同回流比混凝沉淀对</a:t>
            </a:r>
            <a:r>
              <a:rPr lang="en-US" altLang="zh-CN" sz="20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COD</a:t>
            </a:r>
            <a:r>
              <a:rPr lang="en-US" altLang="zh-CN" sz="2000" b="1" baseline="-25000">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Mn</a:t>
            </a:r>
            <a:r>
              <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的去除效果</a:t>
            </a:r>
            <a:endPar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
        <p:nvSpPr>
          <p:cNvPr id="8" name="文本框 7"/>
          <p:cNvSpPr txBox="1"/>
          <p:nvPr/>
        </p:nvSpPr>
        <p:spPr>
          <a:xfrm>
            <a:off x="5838190" y="3841115"/>
            <a:ext cx="5576570" cy="398780"/>
          </a:xfrm>
          <a:prstGeom prst="rect">
            <a:avLst/>
          </a:prstGeom>
          <a:noFill/>
          <a:ln w="9525">
            <a:noFill/>
          </a:ln>
        </p:spPr>
        <p:txBody>
          <a:bodyPr wrap="square">
            <a:spAutoFit/>
          </a:bodyPr>
          <a:p>
            <a:pPr indent="266700" algn="ctr"/>
            <a:r>
              <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2.3</a:t>
            </a:r>
            <a:r>
              <a:rPr lang="en-US" altLang="zh-CN" sz="20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不同回流比混凝沉淀对</a:t>
            </a:r>
            <a:r>
              <a:rPr lang="en-US" altLang="zh-CN"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TOC</a:t>
            </a:r>
            <a:r>
              <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的去除效果</a:t>
            </a:r>
            <a:endParaRPr lang="zh-CN" altLang="en-US" sz="20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113030" y="71120"/>
            <a:ext cx="6837045" cy="59055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反冲水直接回用对消毒副产物的影响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264160" y="1191895"/>
            <a:ext cx="4589780" cy="5135880"/>
          </a:xfrm>
          <a:prstGeom prst="rect">
            <a:avLst/>
          </a:prstGeom>
        </p:spPr>
        <p:txBody>
          <a:bodyPr vert="horz" lIns="91440" tIns="45720" rIns="91440" bIns="45720" rtlCol="0">
            <a:normAutofit fontScale="90000"/>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28600" lvl="0" indent="230505" algn="l" fontAlgn="auto">
              <a:lnSpc>
                <a:spcPct val="120000"/>
              </a:lnSpc>
              <a:spcBef>
                <a:spcPts val="1000"/>
              </a:spcBef>
              <a:buClr>
                <a:srgbClr val="6E5281"/>
              </a:buClr>
              <a:buFont typeface="Wingdings" panose="05000000000000000000" pitchFamily="2" charset="2"/>
              <a:buChar char=""/>
            </a:pPr>
            <a:r>
              <a:rPr lang="en-US" altLang="zh-CN" sz="2400" b="1" smtClean="0">
                <a:solidFill>
                  <a:schemeClr val="tx1"/>
                </a:solidFill>
              </a:rPr>
              <a:t>T</a:t>
            </a:r>
            <a:r>
              <a:rPr lang="en-US" altLang="zh-CN" sz="2400" b="1" smtClean="0">
                <a:solidFill>
                  <a:srgbClr val="002060"/>
                </a:solidFill>
              </a:rPr>
              <a:t>HMFP的去除效果与有机物类似，随着回流比的增加，混合</a:t>
            </a:r>
            <a:r>
              <a:rPr lang="zh-CN" altLang="en-US" sz="2400" b="1" smtClean="0">
                <a:solidFill>
                  <a:srgbClr val="002060"/>
                </a:solidFill>
              </a:rPr>
              <a:t>后原水</a:t>
            </a:r>
            <a:r>
              <a:rPr lang="en-US" altLang="zh-CN" sz="2400" b="1" smtClean="0">
                <a:solidFill>
                  <a:srgbClr val="002060"/>
                </a:solidFill>
              </a:rPr>
              <a:t>的THMFP逐渐升高</a:t>
            </a:r>
            <a:r>
              <a:rPr lang="zh-CN" altLang="en-US" sz="2400" b="1" smtClean="0">
                <a:solidFill>
                  <a:srgbClr val="002060"/>
                </a:solidFill>
              </a:rPr>
              <a:t>，</a:t>
            </a:r>
            <a:r>
              <a:rPr lang="zh-CN" altLang="en-US" sz="2400" b="1" smtClean="0">
                <a:solidFill>
                  <a:srgbClr val="002060"/>
                </a:solidFill>
                <a:sym typeface="+mn-ea"/>
              </a:rPr>
              <a:t>但</a:t>
            </a:r>
            <a:r>
              <a:rPr lang="zh-CN" altLang="en-US" sz="2400" b="1" smtClean="0">
                <a:solidFill>
                  <a:srgbClr val="002060"/>
                </a:solidFill>
              </a:rPr>
              <a:t>不同回流比的原水，</a:t>
            </a:r>
            <a:r>
              <a:rPr lang="zh-CN" altLang="en-US" sz="2400" b="1" smtClean="0">
                <a:solidFill>
                  <a:srgbClr val="002060"/>
                </a:solidFill>
                <a:sym typeface="+mn-ea"/>
              </a:rPr>
              <a:t>投加</a:t>
            </a:r>
            <a:r>
              <a:rPr lang="zh-CN" altLang="en-US" sz="2400" b="1" smtClean="0">
                <a:solidFill>
                  <a:srgbClr val="002060"/>
                </a:solidFill>
              </a:rPr>
              <a:t>相同</a:t>
            </a:r>
            <a:r>
              <a:rPr lang="zh-CN" altLang="en-US" sz="2400" b="1" smtClean="0">
                <a:solidFill>
                  <a:srgbClr val="002060"/>
                </a:solidFill>
                <a:sym typeface="+mn-ea"/>
              </a:rPr>
              <a:t>量</a:t>
            </a:r>
            <a:r>
              <a:rPr lang="zh-CN" altLang="en-US" sz="2400" b="1" smtClean="0">
                <a:solidFill>
                  <a:srgbClr val="002060"/>
                </a:solidFill>
              </a:rPr>
              <a:t>混凝剂，混凝</a:t>
            </a:r>
            <a:r>
              <a:rPr lang="en-US" altLang="zh-CN" sz="2400" b="1" smtClean="0">
                <a:solidFill>
                  <a:srgbClr val="002060"/>
                </a:solidFill>
              </a:rPr>
              <a:t>-</a:t>
            </a:r>
            <a:r>
              <a:rPr lang="zh-CN" altLang="en-US" sz="2400" b="1" smtClean="0">
                <a:solidFill>
                  <a:srgbClr val="002060"/>
                </a:solidFill>
              </a:rPr>
              <a:t>沉淀后出水的</a:t>
            </a:r>
            <a:r>
              <a:rPr lang="en-US" altLang="zh-CN" sz="2400" b="1" smtClean="0">
                <a:solidFill>
                  <a:srgbClr val="002060"/>
                </a:solidFill>
                <a:sym typeface="+mn-ea"/>
              </a:rPr>
              <a:t>THMFP</a:t>
            </a:r>
            <a:r>
              <a:rPr lang="zh-CN" altLang="en-US" sz="2400" b="1" smtClean="0">
                <a:solidFill>
                  <a:srgbClr val="002060"/>
                </a:solidFill>
                <a:sym typeface="+mn-ea"/>
              </a:rPr>
              <a:t>基本相同。</a:t>
            </a:r>
            <a:endParaRPr lang="zh-CN" altLang="en-US" sz="2400" b="1" smtClean="0">
              <a:solidFill>
                <a:srgbClr val="002060"/>
              </a:solidFill>
              <a:sym typeface="+mn-ea"/>
            </a:endParaRPr>
          </a:p>
          <a:p>
            <a:pPr marL="228600" lvl="0" indent="230505" algn="l" fontAlgn="auto">
              <a:lnSpc>
                <a:spcPct val="120000"/>
              </a:lnSpc>
              <a:spcBef>
                <a:spcPts val="1000"/>
              </a:spcBef>
              <a:buClr>
                <a:srgbClr val="6E5281"/>
              </a:buClr>
              <a:buFont typeface="Wingdings" panose="05000000000000000000" pitchFamily="2" charset="2"/>
              <a:buChar char=""/>
            </a:pPr>
            <a:r>
              <a:rPr lang="en-US" altLang="zh-CN" sz="2400" b="1" smtClean="0">
                <a:solidFill>
                  <a:srgbClr val="002060"/>
                </a:solidFill>
                <a:sym typeface="+mn-ea"/>
              </a:rPr>
              <a:t>直接回用反冲水，不会造成沉淀池出水的消毒副产物前体物含量增加</a:t>
            </a:r>
            <a:r>
              <a:rPr lang="zh-CN" altLang="en-US" sz="2400" b="1" smtClean="0">
                <a:solidFill>
                  <a:srgbClr val="002060"/>
                </a:solidFill>
                <a:sym typeface="+mn-ea"/>
              </a:rPr>
              <a:t>。</a:t>
            </a:r>
            <a:endParaRPr lang="zh-CN" altLang="en-US" sz="2400" b="1" smtClean="0">
              <a:solidFill>
                <a:srgbClr val="002060"/>
              </a:solidFill>
              <a:sym typeface="+mn-ea"/>
            </a:endParaRPr>
          </a:p>
          <a:p>
            <a:pPr marL="228600" lvl="0" indent="230505" algn="l" fontAlgn="auto">
              <a:lnSpc>
                <a:spcPct val="120000"/>
              </a:lnSpc>
              <a:spcBef>
                <a:spcPts val="1000"/>
              </a:spcBef>
              <a:buClr>
                <a:srgbClr val="6E5281"/>
              </a:buClr>
              <a:buFont typeface="Wingdings" panose="05000000000000000000" pitchFamily="2" charset="2"/>
              <a:buChar char=""/>
            </a:pPr>
            <a:r>
              <a:rPr lang="zh-CN" altLang="en-US" sz="2400" b="1" smtClean="0">
                <a:solidFill>
                  <a:srgbClr val="002060"/>
                </a:solidFill>
              </a:rPr>
              <a:t>消毒副产物前体物</a:t>
            </a:r>
            <a:r>
              <a:rPr lang="en-US" altLang="zh-CN" sz="2400" b="1" smtClean="0">
                <a:solidFill>
                  <a:srgbClr val="002060"/>
                </a:solidFill>
              </a:rPr>
              <a:t>去除率随着回流比增加而不断提高</a:t>
            </a:r>
            <a:r>
              <a:rPr lang="zh-CN" altLang="en-US" sz="2400" b="1" smtClean="0">
                <a:solidFill>
                  <a:srgbClr val="002060"/>
                </a:solidFill>
              </a:rPr>
              <a:t>。</a:t>
            </a:r>
            <a:endParaRPr lang="zh-CN" altLang="en-US" sz="2400" b="1" smtClean="0">
              <a:solidFill>
                <a:srgbClr val="002060"/>
              </a:solidFill>
            </a:endParaRPr>
          </a:p>
          <a:p>
            <a:pPr marL="228600" lvl="0" indent="230505" algn="l" fontAlgn="auto">
              <a:lnSpc>
                <a:spcPct val="120000"/>
              </a:lnSpc>
              <a:spcBef>
                <a:spcPts val="1000"/>
              </a:spcBef>
              <a:buClr>
                <a:srgbClr val="6E5281"/>
              </a:buClr>
              <a:buFont typeface="Wingdings" panose="05000000000000000000" pitchFamily="2" charset="2"/>
              <a:buChar char=""/>
            </a:pPr>
            <a:endParaRPr lang="en-US" altLang="zh-CN" sz="2400" b="1" smtClean="0">
              <a:solidFill>
                <a:srgbClr val="002060"/>
              </a:solidFill>
            </a:endParaRPr>
          </a:p>
        </p:txBody>
      </p:sp>
      <p:pic>
        <p:nvPicPr>
          <p:cNvPr id="3" name="图片 9"/>
          <p:cNvPicPr>
            <a:picLocks noChangeAspect="1"/>
          </p:cNvPicPr>
          <p:nvPr/>
        </p:nvPicPr>
        <p:blipFill>
          <a:blip r:embed="rId3"/>
          <a:stretch>
            <a:fillRect/>
          </a:stretch>
        </p:blipFill>
        <p:spPr>
          <a:xfrm>
            <a:off x="4998085" y="1060450"/>
            <a:ext cx="7150735" cy="4198620"/>
          </a:xfrm>
          <a:prstGeom prst="rect">
            <a:avLst/>
          </a:prstGeom>
          <a:noFill/>
          <a:ln w="9525">
            <a:noFill/>
          </a:ln>
        </p:spPr>
      </p:pic>
      <p:sp>
        <p:nvSpPr>
          <p:cNvPr id="100" name="文本框 99"/>
          <p:cNvSpPr txBox="1"/>
          <p:nvPr/>
        </p:nvSpPr>
        <p:spPr>
          <a:xfrm>
            <a:off x="5127625" y="5532120"/>
            <a:ext cx="7021195"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2.</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5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不同回流比水样混凝前后的</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THMFP</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比较</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135890" y="115570"/>
            <a:ext cx="5325745" cy="763905"/>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反冲洗水回用对金属的影响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5715" y="4683760"/>
            <a:ext cx="12121515" cy="4661535"/>
          </a:xfrm>
          <a:prstGeom prst="rect">
            <a:avLst/>
          </a:prstGeom>
        </p:spPr>
        <p:txBody>
          <a:bodyPr vert="horz" lIns="91440" tIns="45720" rIns="91440" bIns="45720" rtlCol="0">
            <a:normAutofit/>
          </a:bodyPr>
          <a:lstStyle/>
          <a:p>
            <a:pPr marL="228600" lvl="0" indent="230505" algn="l">
              <a:lnSpc>
                <a:spcPct val="120000"/>
              </a:lnSpc>
              <a:spcBef>
                <a:spcPts val="1000"/>
              </a:spcBef>
              <a:spcAft>
                <a:spcPts val="0"/>
              </a:spcAft>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增大回流比能够提高铝的去除</a:t>
            </a:r>
            <a:r>
              <a:rPr lang="zh-CN" altLang="en-US" sz="2400" b="1" smtClean="0">
                <a:solidFill>
                  <a:srgbClr val="002060"/>
                </a:solidFill>
                <a:latin typeface="黑体" panose="02010609060101010101" pitchFamily="49" charset="-122"/>
                <a:ea typeface="黑体" panose="02010609060101010101" pitchFamily="49" charset="-122"/>
                <a:sym typeface="+mn-ea"/>
              </a:rPr>
              <a:t>率；</a:t>
            </a:r>
            <a:r>
              <a:rPr lang="en-US" altLang="zh-CN" sz="2400" b="1">
                <a:solidFill>
                  <a:srgbClr val="002060"/>
                </a:solidFill>
                <a:sym typeface="+mn-ea"/>
              </a:rPr>
              <a:t>PAC的投加量</a:t>
            </a:r>
            <a:r>
              <a:rPr lang="zh-CN" altLang="en-US" sz="2400" b="1">
                <a:solidFill>
                  <a:srgbClr val="002060"/>
                </a:solidFill>
                <a:sym typeface="+mn-ea"/>
              </a:rPr>
              <a:t>增加</a:t>
            </a:r>
            <a:r>
              <a:rPr lang="en-US" altLang="zh-CN" sz="2400" b="1">
                <a:solidFill>
                  <a:srgbClr val="002060"/>
                </a:solidFill>
                <a:sym typeface="+mn-ea"/>
              </a:rPr>
              <a:t>，出水中的铝浓度有所上升</a:t>
            </a:r>
            <a:r>
              <a:rPr lang="zh-CN" altLang="en-US" sz="2400" b="1">
                <a:solidFill>
                  <a:srgbClr val="002060"/>
                </a:solidFill>
                <a:sym typeface="+mn-ea"/>
              </a:rPr>
              <a:t>。</a:t>
            </a:r>
            <a:endParaRPr lang="zh-CN" altLang="en-US" sz="2400" b="1" smtClean="0">
              <a:solidFill>
                <a:srgbClr val="002060"/>
              </a:solidFill>
              <a:latin typeface="黑体" panose="02010609060101010101" pitchFamily="49" charset="-122"/>
              <a:ea typeface="黑体" panose="02010609060101010101" pitchFamily="49" charset="-122"/>
              <a:sym typeface="+mn-ea"/>
            </a:endParaRPr>
          </a:p>
          <a:p>
            <a:pPr marL="228600" lvl="0" indent="230505" algn="l">
              <a:lnSpc>
                <a:spcPct val="120000"/>
              </a:lnSpc>
              <a:spcBef>
                <a:spcPts val="1000"/>
              </a:spcBef>
              <a:spcAft>
                <a:spcPts val="0"/>
              </a:spcAft>
              <a:buClr>
                <a:srgbClr val="6E5281"/>
              </a:buClr>
              <a:buFont typeface="Wingdings" panose="05000000000000000000" pitchFamily="2" charset="2"/>
              <a:buChar char=""/>
            </a:pPr>
            <a:r>
              <a:rPr lang="zh-CN" altLang="en-US" sz="2400" b="1" smtClean="0">
                <a:solidFill>
                  <a:srgbClr val="002060"/>
                </a:solidFill>
                <a:latin typeface="黑体" panose="02010609060101010101" pitchFamily="49" charset="-122"/>
                <a:ea typeface="黑体" panose="02010609060101010101" pitchFamily="49" charset="-122"/>
                <a:sym typeface="+mn-ea"/>
              </a:rPr>
              <a:t>在</a:t>
            </a:r>
            <a:r>
              <a:rPr lang="en-US" altLang="zh-CN" sz="2400" b="1" smtClean="0">
                <a:solidFill>
                  <a:srgbClr val="002060"/>
                </a:solidFill>
                <a:latin typeface="黑体" panose="02010609060101010101" pitchFamily="49" charset="-122"/>
                <a:ea typeface="黑体" panose="02010609060101010101" pitchFamily="49" charset="-122"/>
                <a:sym typeface="+mn-ea"/>
              </a:rPr>
              <a:t>10%</a:t>
            </a:r>
            <a:r>
              <a:rPr lang="zh-CN" altLang="en-US" sz="2400" b="1" smtClean="0">
                <a:solidFill>
                  <a:srgbClr val="002060"/>
                </a:solidFill>
                <a:latin typeface="黑体" panose="02010609060101010101" pitchFamily="49" charset="-122"/>
                <a:ea typeface="黑体" panose="02010609060101010101" pitchFamily="49" charset="-122"/>
                <a:sym typeface="+mn-ea"/>
              </a:rPr>
              <a:t>回流比以内以及低于</a:t>
            </a:r>
            <a:r>
              <a:rPr lang="en-US" altLang="zh-CN" sz="2400" b="1" smtClean="0">
                <a:solidFill>
                  <a:srgbClr val="002060"/>
                </a:solidFill>
                <a:latin typeface="黑体" panose="02010609060101010101" pitchFamily="49" charset="-122"/>
                <a:ea typeface="黑体" panose="02010609060101010101" pitchFamily="49" charset="-122"/>
                <a:sym typeface="+mn-ea"/>
              </a:rPr>
              <a:t>21mg/L</a:t>
            </a:r>
            <a:r>
              <a:rPr lang="zh-CN" altLang="en-US" sz="2400" b="1" smtClean="0">
                <a:solidFill>
                  <a:srgbClr val="002060"/>
                </a:solidFill>
                <a:latin typeface="黑体" panose="02010609060101010101" pitchFamily="49" charset="-122"/>
                <a:ea typeface="黑体" panose="02010609060101010101" pitchFamily="49" charset="-122"/>
                <a:sym typeface="+mn-ea"/>
              </a:rPr>
              <a:t>的</a:t>
            </a:r>
            <a:r>
              <a:rPr lang="en-US" altLang="zh-CN" sz="2400" b="1" smtClean="0">
                <a:solidFill>
                  <a:srgbClr val="002060"/>
                </a:solidFill>
                <a:latin typeface="黑体" panose="02010609060101010101" pitchFamily="49" charset="-122"/>
                <a:ea typeface="黑体" panose="02010609060101010101" pitchFamily="49" charset="-122"/>
                <a:sym typeface="+mn-ea"/>
              </a:rPr>
              <a:t>PAC</a:t>
            </a:r>
            <a:r>
              <a:rPr lang="zh-CN" altLang="en-US" sz="2400" b="1" smtClean="0">
                <a:solidFill>
                  <a:srgbClr val="002060"/>
                </a:solidFill>
                <a:latin typeface="黑体" panose="02010609060101010101" pitchFamily="49" charset="-122"/>
                <a:ea typeface="黑体" panose="02010609060101010101" pitchFamily="49" charset="-122"/>
                <a:sym typeface="+mn-ea"/>
              </a:rPr>
              <a:t>投加量，</a:t>
            </a:r>
            <a:r>
              <a:rPr lang="en-US" altLang="zh-CN" sz="2400" b="1" smtClean="0">
                <a:solidFill>
                  <a:srgbClr val="002060"/>
                </a:solidFill>
                <a:latin typeface="黑体" panose="02010609060101010101" pitchFamily="49" charset="-122"/>
                <a:ea typeface="黑体" panose="02010609060101010101" pitchFamily="49" charset="-122"/>
                <a:sym typeface="+mn-ea"/>
              </a:rPr>
              <a:t>沉淀后上清液中铝的含量均远低于标准限值的0.2mg/L。</a:t>
            </a:r>
            <a:endParaRPr lang="en-US" altLang="zh-CN" sz="2400" b="1" smtClean="0">
              <a:solidFill>
                <a:srgbClr val="002060"/>
              </a:solidFill>
              <a:latin typeface="黑体" panose="02010609060101010101" pitchFamily="49" charset="-122"/>
              <a:ea typeface="黑体" panose="02010609060101010101" pitchFamily="49" charset="-122"/>
              <a:sym typeface="+mn-ea"/>
            </a:endParaRPr>
          </a:p>
          <a:p>
            <a:pPr marL="228600" lvl="0" indent="230505" algn="l">
              <a:lnSpc>
                <a:spcPct val="120000"/>
              </a:lnSpc>
              <a:spcBef>
                <a:spcPts val="1000"/>
              </a:spcBef>
              <a:spcAft>
                <a:spcPts val="0"/>
              </a:spcAft>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在不同回流比及不同PAC投加量下，出水中的铁浓度均远低于标准限值的0.3mg/L。</a:t>
            </a:r>
            <a:endParaRPr lang="en-US" altLang="zh-CN" sz="2400" b="1" smtClean="0">
              <a:solidFill>
                <a:srgbClr val="002060"/>
              </a:solidFill>
              <a:latin typeface="黑体" panose="02010609060101010101" pitchFamily="49" charset="-122"/>
              <a:ea typeface="黑体" panose="02010609060101010101" pitchFamily="49" charset="-122"/>
              <a:sym typeface="+mn-ea"/>
            </a:endParaRPr>
          </a:p>
        </p:txBody>
      </p:sp>
      <p:pic>
        <p:nvPicPr>
          <p:cNvPr id="9" name="图片 11"/>
          <p:cNvPicPr>
            <a:picLocks noChangeAspect="1"/>
          </p:cNvPicPr>
          <p:nvPr/>
        </p:nvPicPr>
        <p:blipFill>
          <a:blip r:embed="rId3"/>
          <a:stretch>
            <a:fillRect/>
          </a:stretch>
        </p:blipFill>
        <p:spPr>
          <a:xfrm>
            <a:off x="135890" y="693420"/>
            <a:ext cx="5704840" cy="3359150"/>
          </a:xfrm>
          <a:prstGeom prst="rect">
            <a:avLst/>
          </a:prstGeom>
          <a:noFill/>
          <a:ln w="9525">
            <a:noFill/>
          </a:ln>
        </p:spPr>
      </p:pic>
      <p:pic>
        <p:nvPicPr>
          <p:cNvPr id="10" name="图片 9"/>
          <p:cNvPicPr>
            <a:picLocks noChangeAspect="1"/>
          </p:cNvPicPr>
          <p:nvPr/>
        </p:nvPicPr>
        <p:blipFill>
          <a:blip r:embed="rId4"/>
          <a:stretch>
            <a:fillRect/>
          </a:stretch>
        </p:blipFill>
        <p:spPr>
          <a:xfrm>
            <a:off x="6210300" y="680720"/>
            <a:ext cx="5631815" cy="3383915"/>
          </a:xfrm>
          <a:prstGeom prst="rect">
            <a:avLst/>
          </a:prstGeom>
          <a:noFill/>
          <a:ln w="9525">
            <a:noFill/>
          </a:ln>
        </p:spPr>
      </p:pic>
      <p:sp>
        <p:nvSpPr>
          <p:cNvPr id="100" name="文本框 99"/>
          <p:cNvSpPr txBox="1"/>
          <p:nvPr/>
        </p:nvSpPr>
        <p:spPr>
          <a:xfrm>
            <a:off x="135890" y="4173220"/>
            <a:ext cx="5325110" cy="398780"/>
          </a:xfrm>
          <a:prstGeom prst="rect">
            <a:avLst/>
          </a:prstGeom>
          <a:noFill/>
          <a:ln w="9525">
            <a:noFill/>
          </a:ln>
        </p:spPr>
        <p:txBody>
          <a:bodyPr wrap="square">
            <a:spAutoFit/>
          </a:bodyPr>
          <a:p>
            <a:pPr indent="266700" algn="ct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图</a:t>
            </a:r>
            <a:r>
              <a:rPr lang="en-US" altLang="zh-CN"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2.</a:t>
            </a:r>
            <a:r>
              <a:rPr lang="en-US" altLang="zh-CN" sz="2000" b="1">
                <a:solidFill>
                  <a:schemeClr val="accent5">
                    <a:lumMod val="50000"/>
                  </a:schemeClr>
                </a:solidFill>
                <a:latin typeface="Times New Roman" panose="02020603050405020304" charset="0"/>
                <a:ea typeface="Times New Roman" panose="02020603050405020304" charset="0"/>
                <a:cs typeface="Times New Roman" panose="02020603050405020304" charset="0"/>
              </a:rPr>
              <a:t>6 </a:t>
            </a: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不同回流比混凝沉淀对铝的去除效果</a:t>
            </a:r>
            <a:endPar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210300" y="4173220"/>
            <a:ext cx="5257165" cy="398780"/>
          </a:xfrm>
          <a:prstGeom prst="rect">
            <a:avLst/>
          </a:prstGeom>
          <a:noFill/>
          <a:ln w="9525">
            <a:noFill/>
          </a:ln>
        </p:spPr>
        <p:txBody>
          <a:bodyPr wrap="square">
            <a:spAutoFit/>
          </a:bodyPr>
          <a:p>
            <a:pPr indent="266700" algn="ct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图</a:t>
            </a:r>
            <a:r>
              <a:rPr lang="en-US" altLang="zh-CN"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2.</a:t>
            </a:r>
            <a:r>
              <a:rPr lang="en-US" altLang="zh-CN" sz="2000" b="1">
                <a:solidFill>
                  <a:schemeClr val="accent5">
                    <a:lumMod val="50000"/>
                  </a:schemeClr>
                </a:solidFill>
                <a:latin typeface="Times New Roman" panose="02020603050405020304" charset="0"/>
                <a:ea typeface="Times New Roman" panose="02020603050405020304" charset="0"/>
                <a:cs typeface="Times New Roman" panose="02020603050405020304" charset="0"/>
              </a:rPr>
              <a:t>7 </a:t>
            </a: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不同回流比混凝沉淀对铁的去除效果</a:t>
            </a:r>
            <a:endPar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413385" y="25401"/>
            <a:ext cx="10515600" cy="864000"/>
          </a:xfrm>
        </p:spPr>
        <p:txBody>
          <a:bodyPr/>
          <a:lstStyle/>
          <a:p>
            <a:r>
              <a:rPr lang="zh-CN" altLang="en-US" dirty="0">
                <a:latin typeface="+mj-lt"/>
                <a:ea typeface="+mj-ea"/>
              </a:rPr>
              <a:t>对微生物的控制效果</a:t>
            </a:r>
            <a:endParaRPr lang="zh-CN" altLang="en-US" dirty="0">
              <a:latin typeface="+mj-lt"/>
              <a:ea typeface="+mj-ea"/>
            </a:endParaRPr>
          </a:p>
        </p:txBody>
      </p:sp>
      <p:sp>
        <p:nvSpPr>
          <p:cNvPr id="4" name="内容占位符 3"/>
          <p:cNvSpPr>
            <a:spLocks noGrp="1"/>
          </p:cNvSpPr>
          <p:nvPr>
            <p:ph sz="half" idx="1"/>
            <p:custDataLst>
              <p:tags r:id="rId2"/>
            </p:custDataLst>
          </p:nvPr>
        </p:nvSpPr>
        <p:spPr>
          <a:xfrm>
            <a:off x="59690" y="4954270"/>
            <a:ext cx="11899265" cy="1450340"/>
          </a:xfrm>
        </p:spPr>
        <p:txBody>
          <a:bodyPr>
            <a:normAutofit lnSpcReduction="20000"/>
          </a:bodyPr>
          <a:lstStyle/>
          <a:p>
            <a:pPr indent="457200" fontAlgn="auto">
              <a:lnSpc>
                <a:spcPct val="150000"/>
              </a:lnSpc>
            </a:pPr>
            <a:r>
              <a:rPr lang="en-US" altLang="zh-CN" b="1" smtClean="0">
                <a:solidFill>
                  <a:srgbClr val="002060"/>
                </a:solidFill>
                <a:latin typeface="+mn-lt"/>
                <a:ea typeface="+mn-ea"/>
              </a:rPr>
              <a:t>反冲洗水回用虽然会增加</a:t>
            </a:r>
            <a:r>
              <a:rPr lang="zh-CN" altLang="en-US" b="1" smtClean="0">
                <a:solidFill>
                  <a:srgbClr val="002060"/>
                </a:solidFill>
                <a:latin typeface="+mn-lt"/>
                <a:ea typeface="+mn-ea"/>
              </a:rPr>
              <a:t>进水</a:t>
            </a:r>
            <a:r>
              <a:rPr lang="en-US" altLang="zh-CN" b="1" smtClean="0">
                <a:solidFill>
                  <a:srgbClr val="002060"/>
                </a:solidFill>
                <a:latin typeface="+mn-lt"/>
                <a:ea typeface="+mn-ea"/>
              </a:rPr>
              <a:t>中的微生物含量，但经过水厂消毒工艺处理后，</a:t>
            </a:r>
            <a:r>
              <a:rPr lang="zh-CN" altLang="en-US" b="1" smtClean="0">
                <a:solidFill>
                  <a:srgbClr val="002060"/>
                </a:solidFill>
                <a:latin typeface="+mn-lt"/>
                <a:ea typeface="+mn-ea"/>
              </a:rPr>
              <a:t>微生物均为未检出，回流不会增加</a:t>
            </a:r>
            <a:r>
              <a:rPr lang="en-US" altLang="zh-CN" b="1" smtClean="0">
                <a:solidFill>
                  <a:srgbClr val="002060"/>
                </a:solidFill>
                <a:latin typeface="+mn-lt"/>
                <a:ea typeface="+mn-ea"/>
              </a:rPr>
              <a:t>出</a:t>
            </a:r>
            <a:r>
              <a:rPr lang="zh-CN" altLang="en-US" b="1" smtClean="0">
                <a:solidFill>
                  <a:srgbClr val="002060"/>
                </a:solidFill>
                <a:latin typeface="+mn-lt"/>
                <a:ea typeface="+mn-ea"/>
              </a:rPr>
              <a:t>厂</a:t>
            </a:r>
            <a:r>
              <a:rPr lang="en-US" altLang="zh-CN" b="1" smtClean="0">
                <a:solidFill>
                  <a:srgbClr val="002060"/>
                </a:solidFill>
                <a:latin typeface="+mn-lt"/>
                <a:ea typeface="+mn-ea"/>
              </a:rPr>
              <a:t>水的</a:t>
            </a:r>
            <a:r>
              <a:rPr lang="zh-CN" altLang="en-US" b="1" smtClean="0">
                <a:solidFill>
                  <a:srgbClr val="002060"/>
                </a:solidFill>
                <a:latin typeface="+mn-lt"/>
                <a:ea typeface="+mn-ea"/>
              </a:rPr>
              <a:t>微</a:t>
            </a:r>
            <a:r>
              <a:rPr lang="en-US" altLang="zh-CN" b="1" smtClean="0">
                <a:solidFill>
                  <a:srgbClr val="002060"/>
                </a:solidFill>
                <a:latin typeface="+mn-lt"/>
                <a:ea typeface="+mn-ea"/>
              </a:rPr>
              <a:t>生物安全性</a:t>
            </a:r>
            <a:r>
              <a:rPr lang="zh-CN" altLang="en-US" b="1" smtClean="0">
                <a:solidFill>
                  <a:srgbClr val="002060"/>
                </a:solidFill>
                <a:latin typeface="+mn-lt"/>
                <a:ea typeface="+mn-ea"/>
              </a:rPr>
              <a:t>风险</a:t>
            </a:r>
            <a:r>
              <a:rPr lang="en-US" altLang="zh-CN" b="1" smtClean="0">
                <a:solidFill>
                  <a:srgbClr val="002060"/>
                </a:solidFill>
                <a:latin typeface="+mn-lt"/>
                <a:ea typeface="+mn-ea"/>
              </a:rPr>
              <a:t>。</a:t>
            </a:r>
            <a:endParaRPr lang="en-US" altLang="zh-CN" b="1" smtClean="0">
              <a:solidFill>
                <a:srgbClr val="002060"/>
              </a:solidFill>
              <a:latin typeface="+mn-lt"/>
              <a:ea typeface="+mn-ea"/>
            </a:endParaRPr>
          </a:p>
        </p:txBody>
      </p:sp>
      <p:graphicFrame>
        <p:nvGraphicFramePr>
          <p:cNvPr id="0" name="内容占位符 -1"/>
          <p:cNvGraphicFramePr/>
          <p:nvPr>
            <p:ph sz="half" idx="2"/>
          </p:nvPr>
        </p:nvGraphicFramePr>
        <p:xfrm>
          <a:off x="-2540" y="1160780"/>
          <a:ext cx="12216130" cy="3472180"/>
        </p:xfrm>
        <a:graphic>
          <a:graphicData uri="http://schemas.openxmlformats.org/drawingml/2006/table">
            <a:tbl>
              <a:tblPr firstRow="1" bandRow="1">
                <a:tableStyleId>{5940675A-B579-460E-94D1-54222C63F5DA}</a:tableStyleId>
              </a:tblPr>
              <a:tblGrid>
                <a:gridCol w="2467610"/>
                <a:gridCol w="810895"/>
                <a:gridCol w="808990"/>
                <a:gridCol w="814070"/>
                <a:gridCol w="807720"/>
                <a:gridCol w="809625"/>
                <a:gridCol w="814070"/>
                <a:gridCol w="813435"/>
                <a:gridCol w="812165"/>
                <a:gridCol w="813435"/>
                <a:gridCol w="810895"/>
                <a:gridCol w="810895"/>
                <a:gridCol w="822325"/>
              </a:tblGrid>
              <a:tr h="304800">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回流比</a:t>
                      </a:r>
                      <a:r>
                        <a:rPr lang="en-US" altLang="zh-CN"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56895">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PAC</a:t>
                      </a:r>
                      <a:r>
                        <a:rPr lang="zh-CN" altLang="en-US" sz="2000" b="1">
                          <a:latin typeface="Times New Roman" panose="02020603050405020304" charset="0"/>
                          <a:ea typeface="Times New Roman" panose="02020603050405020304" charset="0"/>
                          <a:cs typeface="Times New Roman" panose="02020603050405020304" charset="0"/>
                        </a:rPr>
                        <a:t>投加量</a:t>
                      </a:r>
                      <a:r>
                        <a:rPr lang="en-US" altLang="zh-CN" sz="2000" b="1">
                          <a:latin typeface="Times New Roman" panose="02020603050405020304" charset="0"/>
                          <a:ea typeface="Times New Roman" panose="02020603050405020304" charset="0"/>
                          <a:cs typeface="Times New Roman" panose="02020603050405020304" charset="0"/>
                        </a:rPr>
                        <a:t>/</a:t>
                      </a:r>
                      <a:r>
                        <a:rPr lang="zh-CN" altLang="en-US" sz="2000" b="1">
                          <a:latin typeface="Times New Roman" panose="02020603050405020304" charset="0"/>
                          <a:ea typeface="Times New Roman" panose="02020603050405020304" charset="0"/>
                          <a:cs typeface="Times New Roman" panose="02020603050405020304" charset="0"/>
                        </a:rPr>
                        <a:t>（</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6260">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细菌总数</a:t>
                      </a:r>
                      <a:r>
                        <a:rPr lang="en-US" altLang="zh-CN" sz="2000" b="1">
                          <a:latin typeface="Times New Roman" panose="02020603050405020304" charset="0"/>
                          <a:ea typeface="Times New Roman" panose="02020603050405020304" charset="0"/>
                          <a:cs typeface="Times New Roman" panose="02020603050405020304" charset="0"/>
                        </a:rPr>
                        <a:t>/</a:t>
                      </a:r>
                      <a:r>
                        <a:rPr lang="zh-CN" altLang="en-US" sz="2000" b="1">
                          <a:latin typeface="Times New Roman" panose="02020603050405020304" charset="0"/>
                          <a:ea typeface="Times New Roman" panose="02020603050405020304" charset="0"/>
                          <a:cs typeface="Times New Roman" panose="02020603050405020304" charset="0"/>
                        </a:rPr>
                        <a:t>（</a:t>
                      </a:r>
                      <a:r>
                        <a:rPr lang="en-US" altLang="zh-CN" sz="2000" b="1">
                          <a:latin typeface="Times New Roman" panose="02020603050405020304" charset="0"/>
                          <a:ea typeface="Times New Roman" panose="02020603050405020304" charset="0"/>
                          <a:cs typeface="Times New Roman" panose="02020603050405020304" charset="0"/>
                        </a:rPr>
                        <a:t>CFU/ml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168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124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60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170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136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72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196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148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326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260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182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6895">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细菌总数（消毒后）</a:t>
                      </a:r>
                      <a:r>
                        <a:rPr lang="en-US" altLang="zh-CN" sz="2000" b="1">
                          <a:latin typeface="Times New Roman" panose="02020603050405020304" charset="0"/>
                          <a:ea typeface="Times New Roman" panose="02020603050405020304" charset="0"/>
                          <a:cs typeface="Times New Roman" panose="02020603050405020304" charset="0"/>
                        </a:rPr>
                        <a:t>/</a:t>
                      </a:r>
                      <a:r>
                        <a:rPr lang="zh-CN" altLang="en-US" sz="2000" b="1">
                          <a:latin typeface="Times New Roman" panose="02020603050405020304" charset="0"/>
                          <a:ea typeface="Times New Roman" panose="02020603050405020304" charset="0"/>
                          <a:cs typeface="Times New Roman" panose="02020603050405020304" charset="0"/>
                        </a:rPr>
                        <a:t>（</a:t>
                      </a:r>
                      <a:r>
                        <a:rPr lang="en-US" altLang="zh-CN" sz="2000" b="1">
                          <a:latin typeface="Times New Roman" panose="02020603050405020304" charset="0"/>
                          <a:ea typeface="Times New Roman" panose="02020603050405020304" charset="0"/>
                          <a:cs typeface="Times New Roman" panose="02020603050405020304" charset="0"/>
                        </a:rPr>
                        <a:t>CFU/mL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6260">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总大肠菌群</a:t>
                      </a:r>
                      <a:r>
                        <a:rPr lang="en-US" altLang="zh-CN" sz="2000" b="1">
                          <a:latin typeface="Times New Roman" panose="02020603050405020304" charset="0"/>
                          <a:ea typeface="Times New Roman" panose="02020603050405020304" charset="0"/>
                          <a:cs typeface="Times New Roman" panose="02020603050405020304" charset="0"/>
                        </a:rPr>
                        <a:t>/</a:t>
                      </a:r>
                      <a:r>
                        <a:rPr lang="zh-CN" altLang="en-US" sz="2000" b="1">
                          <a:latin typeface="Times New Roman" panose="02020603050405020304" charset="0"/>
                          <a:ea typeface="Times New Roman" panose="02020603050405020304" charset="0"/>
                          <a:cs typeface="Times New Roman" panose="02020603050405020304" charset="0"/>
                        </a:rPr>
                        <a:t>（</a:t>
                      </a:r>
                      <a:r>
                        <a:rPr lang="en-US" altLang="zh-CN" sz="2000" b="1">
                          <a:latin typeface="Times New Roman" panose="02020603050405020304" charset="0"/>
                          <a:ea typeface="Times New Roman" panose="02020603050405020304" charset="0"/>
                          <a:cs typeface="Times New Roman" panose="02020603050405020304" charset="0"/>
                        </a:rPr>
                        <a:t>CFU/100ml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74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36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124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68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166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132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440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254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186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5025">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总大肠菌群（消毒后）</a:t>
                      </a:r>
                      <a:r>
                        <a:rPr lang="en-US" altLang="zh-CN" sz="2000" b="1">
                          <a:latin typeface="Times New Roman" panose="02020603050405020304" charset="0"/>
                          <a:ea typeface="Times New Roman" panose="02020603050405020304" charset="0"/>
                          <a:cs typeface="Times New Roman" panose="02020603050405020304" charset="0"/>
                        </a:rPr>
                        <a:t>/</a:t>
                      </a:r>
                      <a:r>
                        <a:rPr lang="zh-CN" altLang="en-US" sz="2000" b="1">
                          <a:latin typeface="Times New Roman" panose="02020603050405020304" charset="0"/>
                          <a:ea typeface="Times New Roman" panose="02020603050405020304" charset="0"/>
                          <a:cs typeface="Times New Roman" panose="02020603050405020304" charset="0"/>
                        </a:rPr>
                        <a:t>（</a:t>
                      </a:r>
                      <a:r>
                        <a:rPr lang="en-US" altLang="zh-CN" sz="2000" b="1">
                          <a:latin typeface="Times New Roman" panose="02020603050405020304" charset="0"/>
                          <a:ea typeface="Times New Roman" panose="02020603050405020304" charset="0"/>
                          <a:cs typeface="Times New Roman" panose="02020603050405020304" charset="0"/>
                        </a:rPr>
                        <a:t>CFU/100mL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未检出</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469640" y="722630"/>
            <a:ext cx="5080000" cy="368300"/>
          </a:xfrm>
          <a:prstGeom prst="rect">
            <a:avLst/>
          </a:prstGeom>
          <a:noFill/>
          <a:ln w="9525">
            <a:noFill/>
          </a:ln>
        </p:spPr>
        <p:txBody>
          <a:bodyPr>
            <a:spAutoFit/>
          </a:bodyPr>
          <a:p>
            <a:pPr indent="266700" algn="ctr"/>
            <a:r>
              <a:rPr lang="zh-CN" altLang="en-US"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表</a:t>
            </a:r>
            <a:r>
              <a:rPr lang="en-US" altLang="zh-CN"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2.8</a:t>
            </a:r>
            <a:r>
              <a:rPr lang="en-US" altLang="zh-CN"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不同回流比对微生物的控制效果</a:t>
            </a:r>
            <a:endParaRPr lang="zh-CN" altLang="en-US"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518285" y="3617595"/>
            <a:ext cx="7703820" cy="550545"/>
          </a:xfrm>
        </p:spPr>
        <p:txBody>
          <a:bodyPr>
            <a:noAutofit/>
          </a:bodyPr>
          <a:lstStyle/>
          <a:p>
            <a:r>
              <a:rPr lang="zh-CN" altLang="en-US" sz="3200" b="1" dirty="0">
                <a:latin typeface="+mj-lt"/>
                <a:ea typeface="+mj-ea"/>
              </a:rPr>
              <a:t>回用反冲洗水上清液的试验研究</a:t>
            </a:r>
            <a:endParaRPr lang="zh-CN" altLang="en-US" sz="3200" b="1" dirty="0">
              <a:latin typeface="+mj-lt"/>
              <a:ea typeface="+mj-ea"/>
            </a:endParaRPr>
          </a:p>
        </p:txBody>
      </p:sp>
      <p:sp>
        <p:nvSpPr>
          <p:cNvPr id="10" name="文本框 9"/>
          <p:cNvSpPr txBox="1"/>
          <p:nvPr>
            <p:custDataLst>
              <p:tags r:id="rId2"/>
            </p:custDataLst>
          </p:nvPr>
        </p:nvSpPr>
        <p:spPr>
          <a:xfrm>
            <a:off x="4462464" y="2629694"/>
            <a:ext cx="3024187" cy="716756"/>
          </a:xfrm>
          <a:prstGeom prst="rect">
            <a:avLst/>
          </a:prstGeom>
          <a:noFill/>
        </p:spPr>
        <p:txBody>
          <a:bodyPr wrap="none"/>
          <a:lstStyle/>
          <a:p>
            <a:pPr>
              <a:defRPr/>
            </a:pPr>
            <a:r>
              <a:rPr lang="en-US" altLang="zh-CN" sz="44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rPr>
              <a:t>SECTION</a:t>
            </a:r>
            <a:endParaRPr lang="zh-CN" altLang="en-US" sz="80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endParaRPr>
          </a:p>
        </p:txBody>
      </p:sp>
      <p:sp>
        <p:nvSpPr>
          <p:cNvPr id="12" name="KSO_ST1"/>
          <p:cNvSpPr txBox="1"/>
          <p:nvPr>
            <p:custDataLst>
              <p:tags r:id="rId3"/>
            </p:custDataLst>
          </p:nvPr>
        </p:nvSpPr>
        <p:spPr>
          <a:xfrm>
            <a:off x="7353300" y="2508251"/>
            <a:ext cx="838200" cy="12350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11500" b="0" i="0" kern="1200" baseline="0">
                <a:solidFill>
                  <a:schemeClr val="accent2">
                    <a:lumMod val="75000"/>
                  </a:schemeClr>
                </a:solidFill>
                <a:effectLst/>
                <a:latin typeface="Arial" panose="020B0604020202020204" pitchFamily="34" charset="0"/>
                <a:ea typeface="+mj-ea"/>
                <a:cs typeface="+mj-cs"/>
              </a:defRPr>
            </a:lvl1pPr>
          </a:lstStyle>
          <a:p>
            <a:r>
              <a:rPr lang="en-US" altLang="zh-CN" dirty="0"/>
              <a:t>3</a:t>
            </a:r>
            <a:endParaRPr lang="en-US" dirty="0"/>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latin typeface="+mj-lt"/>
                <a:ea typeface="+mj-ea"/>
              </a:rPr>
              <a:t>第二水厂运行生产性试验</a:t>
            </a:r>
            <a:endParaRPr lang="zh-CN" altLang="en-US" dirty="0">
              <a:latin typeface="+mj-lt"/>
              <a:ea typeface="+mj-ea"/>
            </a:endParaRPr>
          </a:p>
        </p:txBody>
      </p:sp>
      <p:sp>
        <p:nvSpPr>
          <p:cNvPr id="4" name="内容占位符 3"/>
          <p:cNvSpPr>
            <a:spLocks noGrp="1"/>
          </p:cNvSpPr>
          <p:nvPr>
            <p:ph sz="half" idx="1"/>
            <p:custDataLst>
              <p:tags r:id="rId2"/>
            </p:custDataLst>
          </p:nvPr>
        </p:nvSpPr>
        <p:spPr>
          <a:xfrm>
            <a:off x="838200" y="1393190"/>
            <a:ext cx="9853295" cy="4783455"/>
          </a:xfrm>
        </p:spPr>
        <p:txBody>
          <a:bodyPr>
            <a:normAutofit/>
          </a:bodyPr>
          <a:lstStyle/>
          <a:p>
            <a:pPr indent="457200" fontAlgn="auto">
              <a:lnSpc>
                <a:spcPct val="150000"/>
              </a:lnSpc>
            </a:pPr>
            <a:r>
              <a:rPr lang="en-US" altLang="zh-CN" b="1" smtClean="0">
                <a:solidFill>
                  <a:srgbClr val="002060"/>
                </a:solidFill>
                <a:latin typeface="+mn-lt"/>
                <a:ea typeface="+mn-ea"/>
              </a:rPr>
              <a:t>第二水厂一共36个滤池，冲洗周期为每池运行48小时后冲洗一次，每池每次冲洗排水约120 m³，每天平均冲洗约8个滤池，每天平均冲洗水量约960m³，最大日冲洗池数16个，最大日冲洗水量约1920m³。</a:t>
            </a:r>
            <a:endParaRPr lang="en-US" altLang="zh-CN" b="1" smtClean="0">
              <a:solidFill>
                <a:srgbClr val="002060"/>
              </a:solidFill>
              <a:latin typeface="+mn-lt"/>
              <a:ea typeface="+mn-ea"/>
            </a:endParaRPr>
          </a:p>
          <a:p>
            <a:pPr indent="457200" fontAlgn="auto">
              <a:lnSpc>
                <a:spcPct val="150000"/>
              </a:lnSpc>
            </a:pPr>
            <a:r>
              <a:rPr lang="en-US" altLang="zh-CN" b="1" smtClean="0">
                <a:solidFill>
                  <a:srgbClr val="002060"/>
                </a:solidFill>
                <a:latin typeface="+mn-lt"/>
                <a:ea typeface="+mn-ea"/>
              </a:rPr>
              <a:t>第二水厂目前安装有回用设施对滤池的反冲洗水进行回用，回用工艺如图3.1所示。</a:t>
            </a:r>
            <a:endParaRPr lang="en-US" altLang="zh-CN" b="1" smtClean="0">
              <a:solidFill>
                <a:srgbClr val="002060"/>
              </a:solidFill>
              <a:latin typeface="+mn-lt"/>
              <a:ea typeface="+mn-ea"/>
            </a:endParaRPr>
          </a:p>
          <a:p>
            <a:pPr>
              <a:lnSpc>
                <a:spcPct val="150000"/>
              </a:lnSpc>
            </a:pPr>
            <a:endParaRPr lang="en-US" altLang="zh-CN" b="1" smtClean="0">
              <a:solidFill>
                <a:srgbClr val="002060"/>
              </a:solidFill>
              <a:latin typeface="+mn-lt"/>
              <a:ea typeface="+mn-ea"/>
            </a:endParaRPr>
          </a:p>
        </p:txBody>
      </p:sp>
      <p:sp>
        <p:nvSpPr>
          <p:cNvPr id="100" name="文本框 99"/>
          <p:cNvSpPr txBox="1"/>
          <p:nvPr/>
        </p:nvSpPr>
        <p:spPr>
          <a:xfrm>
            <a:off x="932180" y="1055370"/>
            <a:ext cx="8002270" cy="460375"/>
          </a:xfrm>
          <a:prstGeom prst="rect">
            <a:avLst/>
          </a:prstGeom>
          <a:noFill/>
          <a:ln w="9525">
            <a:noFill/>
          </a:ln>
        </p:spPr>
        <p:txBody>
          <a:bodyPr wrap="square">
            <a:spAutoFit/>
          </a:bodyPr>
          <a:p>
            <a:pPr indent="0"/>
            <a:r>
              <a:rPr lang="zh-CN" altLang="en-US" sz="2400" b="1" dirty="0">
                <a:solidFill>
                  <a:schemeClr val="accent2">
                    <a:lumMod val="75000"/>
                  </a:schemeClr>
                </a:solidFill>
                <a:latin typeface="+mj-lt"/>
                <a:ea typeface="+mj-ea"/>
                <a:cs typeface="+mj-cs"/>
              </a:rPr>
              <a:t>第二水厂滤池反冲洗水回用的基本情况</a:t>
            </a:r>
            <a:endParaRPr lang="zh-CN" altLang="en-US" sz="2400" b="1" dirty="0">
              <a:solidFill>
                <a:schemeClr val="accent2">
                  <a:lumMod val="75000"/>
                </a:schemeClr>
              </a:solidFill>
              <a:latin typeface="+mj-lt"/>
              <a:ea typeface="+mj-ea"/>
              <a:cs typeface="+mj-cs"/>
            </a:endParaRPr>
          </a:p>
        </p:txBody>
      </p:sp>
      <p:pic>
        <p:nvPicPr>
          <p:cNvPr id="5" name="内容占位符 4"/>
          <p:cNvPicPr>
            <a:picLocks noChangeAspect="1"/>
          </p:cNvPicPr>
          <p:nvPr>
            <p:ph sz="half" idx="2"/>
          </p:nvPr>
        </p:nvPicPr>
        <p:blipFill>
          <a:blip r:embed="rId3"/>
          <a:stretch>
            <a:fillRect/>
          </a:stretch>
        </p:blipFill>
        <p:spPr>
          <a:xfrm>
            <a:off x="-27305" y="4758690"/>
            <a:ext cx="11381105" cy="554990"/>
          </a:xfrm>
          <a:prstGeom prst="rect">
            <a:avLst/>
          </a:prstGeom>
        </p:spPr>
      </p:pic>
      <p:sp>
        <p:nvSpPr>
          <p:cNvPr id="6" name="文本框 5"/>
          <p:cNvSpPr txBox="1"/>
          <p:nvPr/>
        </p:nvSpPr>
        <p:spPr>
          <a:xfrm>
            <a:off x="3123565" y="5708650"/>
            <a:ext cx="5080000" cy="460375"/>
          </a:xfrm>
          <a:prstGeom prst="rect">
            <a:avLst/>
          </a:prstGeom>
          <a:noFill/>
          <a:ln w="9525">
            <a:noFill/>
          </a:ln>
        </p:spPr>
        <p:txBody>
          <a:bodyPr>
            <a:spAutoFit/>
          </a:bodyPr>
          <a:p>
            <a:pPr indent="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3.1</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第二水厂反冲洗水回用工艺</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198120" y="196850"/>
            <a:ext cx="4426585" cy="88900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第二水厂反冲洗水水质</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129540" y="1085850"/>
            <a:ext cx="4495165" cy="5292725"/>
          </a:xfrm>
          <a:prstGeom prst="rect">
            <a:avLst/>
          </a:prstGeom>
        </p:spPr>
        <p:txBody>
          <a:bodyPr vert="horz" lIns="91440" tIns="45720" rIns="91440" bIns="45720" rtlCol="0">
            <a:normAutofit lnSpcReduction="20000"/>
          </a:bodyPr>
          <a:lstStyle/>
          <a:p>
            <a:pPr marL="228600" lvl="0" indent="230505" algn="l">
              <a:lnSpc>
                <a:spcPct val="150000"/>
              </a:lnSpc>
              <a:spcBef>
                <a:spcPts val="1000"/>
              </a:spcBef>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回流水的浊度与原水浊度相当，在20NTU左右。</a:t>
            </a:r>
            <a:endParaRPr lang="en-US" altLang="zh-CN" sz="2400" b="1" smtClean="0">
              <a:solidFill>
                <a:srgbClr val="002060"/>
              </a:solidFill>
              <a:latin typeface="黑体" panose="02010609060101010101" pitchFamily="49" charset="-122"/>
              <a:ea typeface="黑体" panose="02010609060101010101" pitchFamily="49" charset="-122"/>
              <a:sym typeface="+mn-ea"/>
            </a:endParaRPr>
          </a:p>
          <a:p>
            <a:pPr marL="228600" lvl="0" indent="230505" algn="l">
              <a:lnSpc>
                <a:spcPct val="150000"/>
              </a:lnSpc>
              <a:spcBef>
                <a:spcPts val="1000"/>
              </a:spcBef>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回流水水质并没有对pH、氨氮和亚硝酸盐氮指标造成影响。</a:t>
            </a:r>
            <a:endParaRPr lang="en-US" altLang="zh-CN" sz="2400" b="1" smtClean="0">
              <a:solidFill>
                <a:srgbClr val="002060"/>
              </a:solidFill>
              <a:latin typeface="黑体" panose="02010609060101010101" pitchFamily="49" charset="-122"/>
              <a:ea typeface="黑体" panose="02010609060101010101" pitchFamily="49" charset="-122"/>
              <a:sym typeface="+mn-ea"/>
            </a:endParaRPr>
          </a:p>
          <a:p>
            <a:pPr marL="228600" lvl="0" indent="230505" algn="l">
              <a:lnSpc>
                <a:spcPct val="150000"/>
              </a:lnSpc>
              <a:spcBef>
                <a:spcPts val="1000"/>
              </a:spcBef>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排水渠与回流时水样经过长时间的沉淀，TOC、DOC与COD</a:t>
            </a:r>
            <a:r>
              <a:rPr lang="en-US" altLang="zh-CN" sz="2400" b="1" baseline="-25000" smtClean="0">
                <a:solidFill>
                  <a:srgbClr val="002060"/>
                </a:solidFill>
                <a:latin typeface="黑体" panose="02010609060101010101" pitchFamily="49" charset="-122"/>
                <a:ea typeface="黑体" panose="02010609060101010101" pitchFamily="49" charset="-122"/>
                <a:sym typeface="+mn-ea"/>
              </a:rPr>
              <a:t>Mn</a:t>
            </a:r>
            <a:r>
              <a:rPr lang="en-US" altLang="zh-CN" sz="2400" b="1" smtClean="0">
                <a:solidFill>
                  <a:srgbClr val="002060"/>
                </a:solidFill>
                <a:latin typeface="黑体" panose="02010609060101010101" pitchFamily="49" charset="-122"/>
                <a:ea typeface="黑体" panose="02010609060101010101" pitchFamily="49" charset="-122"/>
                <a:sym typeface="+mn-ea"/>
              </a:rPr>
              <a:t>三个指标降幅明显，但含量仍比原水稍高。</a:t>
            </a:r>
            <a:endParaRPr lang="en-US" altLang="zh-CN" sz="2400" b="1" smtClean="0">
              <a:solidFill>
                <a:srgbClr val="002060"/>
              </a:solidFill>
              <a:latin typeface="黑体" panose="02010609060101010101" pitchFamily="49" charset="-122"/>
              <a:ea typeface="黑体" panose="02010609060101010101" pitchFamily="49" charset="-122"/>
              <a:sym typeface="+mn-ea"/>
            </a:endParaRPr>
          </a:p>
        </p:txBody>
      </p:sp>
      <p:graphicFrame>
        <p:nvGraphicFramePr>
          <p:cNvPr id="0" name="表格 -1"/>
          <p:cNvGraphicFramePr/>
          <p:nvPr/>
        </p:nvGraphicFramePr>
        <p:xfrm>
          <a:off x="4969510" y="635000"/>
          <a:ext cx="7072630" cy="5767705"/>
        </p:xfrm>
        <a:graphic>
          <a:graphicData uri="http://schemas.openxmlformats.org/drawingml/2006/table">
            <a:tbl>
              <a:tblPr firstRow="1" bandRow="1">
                <a:tableStyleId>{5940675A-B579-460E-94D1-54222C63F5DA}</a:tableStyleId>
              </a:tblPr>
              <a:tblGrid>
                <a:gridCol w="2040890"/>
                <a:gridCol w="1676400"/>
                <a:gridCol w="1676400"/>
                <a:gridCol w="1678940"/>
              </a:tblGrid>
              <a:tr h="932180">
                <a:tc>
                  <a:txBody>
                    <a:bodyPr/>
                    <a:p>
                      <a:pPr indent="0">
                        <a:buNone/>
                      </a:pPr>
                      <a:r>
                        <a:rPr lang="en-US" altLang="zh-CN" sz="2000" b="1">
                          <a:latin typeface="Times New Roman" panose="02020603050405020304" charset="0"/>
                          <a:ea typeface="Times New Roman" panose="02020603050405020304" charset="0"/>
                          <a:cs typeface="Times New Roman" panose="02020603050405020304" charset="0"/>
                        </a:rPr>
                        <a:t>                </a:t>
                      </a:r>
                      <a:r>
                        <a:rPr lang="zh-CN" altLang="en-US" sz="2000" b="1">
                          <a:latin typeface="Times New Roman" panose="02020603050405020304" charset="0"/>
                          <a:ea typeface="Times New Roman" panose="02020603050405020304" charset="0"/>
                          <a:cs typeface="Times New Roman" panose="02020603050405020304" charset="0"/>
                        </a:rPr>
                        <a:t>水样类型</a:t>
                      </a:r>
                      <a:endParaRPr lang="zh-CN" altLang="en-US" sz="2000" b="1">
                        <a:latin typeface="Times New Roman" panose="02020603050405020304" charset="0"/>
                        <a:ea typeface="Times New Roman" panose="02020603050405020304" charset="0"/>
                        <a:cs typeface="Times New Roman" panose="02020603050405020304" charset="0"/>
                      </a:endParaRPr>
                    </a:p>
                    <a:p>
                      <a:pPr indent="0">
                        <a:buNone/>
                      </a:pPr>
                      <a:r>
                        <a:rPr lang="zh-CN" altLang="en-US" sz="2000" b="1">
                          <a:latin typeface="Times New Roman" panose="02020603050405020304" charset="0"/>
                          <a:ea typeface="Times New Roman" panose="02020603050405020304" charset="0"/>
                          <a:cs typeface="Times New Roman" panose="02020603050405020304" charset="0"/>
                        </a:rPr>
                        <a:t>检测指标</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排泥沉淀池</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排水渠</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solidFill>
                            <a:srgbClr val="C00000"/>
                          </a:solidFill>
                          <a:latin typeface="Times New Roman" panose="02020603050405020304" charset="0"/>
                          <a:ea typeface="Times New Roman" panose="02020603050405020304" charset="0"/>
                          <a:cs typeface="Times New Roman" panose="02020603050405020304" charset="0"/>
                        </a:rPr>
                        <a:t>回流水</a:t>
                      </a:r>
                      <a:endParaRPr lang="zh-CN" altLang="en-US"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4505">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常规指标</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 </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82600">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浊度</a:t>
                      </a:r>
                      <a:r>
                        <a:rPr lang="en-US" altLang="zh-CN" sz="2000" b="1">
                          <a:latin typeface="Times New Roman" panose="02020603050405020304" charset="0"/>
                          <a:ea typeface="Times New Roman" panose="02020603050405020304" charset="0"/>
                          <a:cs typeface="Times New Roman" panose="02020603050405020304" charset="0"/>
                        </a:rPr>
                        <a:t>(NTU)</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233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21.4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18.9</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87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pH</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6.9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6.9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7.0</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235">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氨氮</a:t>
                      </a:r>
                      <a:r>
                        <a:rPr lang="en-US" altLang="zh-CN" sz="2000" b="1">
                          <a:latin typeface="Times New Roman" panose="02020603050405020304" charset="0"/>
                          <a:ea typeface="Times New Roman" panose="02020603050405020304" charset="0"/>
                          <a:cs typeface="Times New Roman" panose="02020603050405020304" charset="0"/>
                        </a:rPr>
                        <a:t>(mg/L)</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&lt;0.02</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870">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亚硝酸盐氮</a:t>
                      </a:r>
                      <a:r>
                        <a:rPr lang="en-US" altLang="zh-CN" sz="2000" b="1">
                          <a:latin typeface="Times New Roman" panose="02020603050405020304" charset="0"/>
                          <a:ea typeface="Times New Roman" panose="02020603050405020304" charset="0"/>
                          <a:cs typeface="Times New Roman" panose="02020603050405020304" charset="0"/>
                        </a:rPr>
                        <a:t>(mg/L)</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&lt;0.001</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235">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有机物指标</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 </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84505">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TOC(mg/L)</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18.39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2.966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3.161</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2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DOC(mg/L)</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4.069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2.681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2.457</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87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COD</a:t>
                      </a:r>
                      <a:r>
                        <a:rPr lang="en-US" altLang="zh-CN" sz="2000" b="1" baseline="-25000">
                          <a:latin typeface="Times New Roman" panose="02020603050405020304" charset="0"/>
                          <a:ea typeface="Times New Roman" panose="02020603050405020304" charset="0"/>
                          <a:cs typeface="Times New Roman" panose="02020603050405020304" charset="0"/>
                        </a:rPr>
                        <a:t>Mn</a:t>
                      </a:r>
                      <a:r>
                        <a:rPr lang="en-US" altLang="zh-CN" sz="2000" b="1">
                          <a:latin typeface="Times New Roman" panose="02020603050405020304" charset="0"/>
                          <a:ea typeface="Times New Roman" panose="02020603050405020304" charset="0"/>
                          <a:cs typeface="Times New Roman" panose="02020603050405020304" charset="0"/>
                        </a:rPr>
                        <a:t>(mg/L)</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5.04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1.84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1.76</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235">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UV</a:t>
                      </a:r>
                      <a:r>
                        <a:rPr lang="en-US" altLang="zh-CN" sz="2000" b="1" baseline="-25000">
                          <a:latin typeface="Times New Roman" panose="02020603050405020304" charset="0"/>
                          <a:ea typeface="Times New Roman" panose="02020603050405020304" charset="0"/>
                          <a:cs typeface="Times New Roman" panose="02020603050405020304" charset="0"/>
                        </a:rPr>
                        <a:t>254</a:t>
                      </a:r>
                      <a:r>
                        <a:rPr lang="en-US" altLang="zh-CN" sz="2000" b="1">
                          <a:latin typeface="Times New Roman" panose="02020603050405020304" charset="0"/>
                          <a:ea typeface="Times New Roman" panose="02020603050405020304" charset="0"/>
                          <a:cs typeface="Times New Roman" panose="02020603050405020304" charset="0"/>
                        </a:rPr>
                        <a:t>(</a:t>
                      </a:r>
                      <a:r>
                        <a:rPr lang="en-US" altLang="zh-CN" sz="2000" b="1">
                          <a:latin typeface="宋体" panose="02010600030101010101" pitchFamily="2" charset="-122"/>
                          <a:ea typeface="宋体" panose="02010600030101010101" pitchFamily="2" charset="-122"/>
                          <a:cs typeface="宋体" panose="02010600030101010101" pitchFamily="2" charset="-122"/>
                        </a:rPr>
                        <a:t>cm</a:t>
                      </a:r>
                      <a:r>
                        <a:rPr lang="en-US" altLang="zh-CN" sz="2000" b="1" baseline="30000">
                          <a:latin typeface="宋体" panose="02010600030101010101" pitchFamily="2" charset="-122"/>
                          <a:ea typeface="宋体" panose="02010600030101010101" pitchFamily="2" charset="-122"/>
                          <a:cs typeface="宋体" panose="02010600030101010101" pitchFamily="2" charset="-122"/>
                        </a:rPr>
                        <a:t>-1</a:t>
                      </a:r>
                      <a:r>
                        <a:rPr lang="en-US" altLang="zh-CN" sz="2000" b="1">
                          <a:latin typeface="Times New Roman" panose="02020603050405020304" charset="0"/>
                          <a:ea typeface="Times New Roman" panose="02020603050405020304" charset="0"/>
                          <a:cs typeface="Times New Roman" panose="02020603050405020304" charset="0"/>
                        </a:rPr>
                        <a:t>)</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0.0176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0.0182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0.0177</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969510" y="97790"/>
            <a:ext cx="7065645" cy="368300"/>
          </a:xfrm>
          <a:prstGeom prst="rect">
            <a:avLst/>
          </a:prstGeom>
          <a:noFill/>
          <a:ln w="9525">
            <a:noFill/>
          </a:ln>
        </p:spPr>
        <p:txBody>
          <a:bodyPr wrap="square">
            <a:spAutoFit/>
            <a:scene3d>
              <a:camera prst="orthographicFront"/>
              <a:lightRig rig="threePt" dir="t"/>
            </a:scene3d>
          </a:bodyPr>
          <a:p>
            <a:pPr indent="0"/>
            <a:r>
              <a:rPr lang="zh-CN" altLang="en-US"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表</a:t>
            </a:r>
            <a:r>
              <a:rPr lang="en-US" altLang="zh-CN"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3.1</a:t>
            </a:r>
            <a:r>
              <a:rPr lang="en-US" altLang="zh-CN"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 </a:t>
            </a:r>
            <a:r>
              <a:rPr lang="zh-CN" altLang="en-US"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第二水厂排泥沉淀池、排水渠及回流时水样的部分水质指标</a:t>
            </a:r>
            <a:endParaRPr lang="zh-CN" altLang="en-US"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cxnSp>
        <p:nvCxnSpPr>
          <p:cNvPr id="3" name="直接连接符 2"/>
          <p:cNvCxnSpPr/>
          <p:nvPr/>
        </p:nvCxnSpPr>
        <p:spPr>
          <a:xfrm>
            <a:off x="4980940" y="631825"/>
            <a:ext cx="2013585" cy="9258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252730" y="93980"/>
            <a:ext cx="4434205" cy="160020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sym typeface="+mn-ea"/>
              </a:rPr>
              <a:t>第二水厂反冲洗水水质</a:t>
            </a:r>
            <a:endParaRPr lang="zh-CN" altLang="en-US" sz="3200"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252730" y="949325"/>
            <a:ext cx="4607560" cy="5928360"/>
          </a:xfrm>
          <a:prstGeom prst="rect">
            <a:avLst/>
          </a:prstGeom>
        </p:spPr>
        <p:txBody>
          <a:bodyPr vert="horz" lIns="91440" tIns="45720" rIns="91440" bIns="45720" rtlCol="0">
            <a:normAutofit lnSpcReduction="20000"/>
          </a:bodyPr>
          <a:lstStyle/>
          <a:p>
            <a:pPr marL="228600" lvl="0" indent="230505" algn="l">
              <a:lnSpc>
                <a:spcPct val="150000"/>
              </a:lnSpc>
              <a:spcBef>
                <a:spcPts val="1000"/>
              </a:spcBef>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排泥沉淀池内水样的铝含量达0.8mg/L以上，经过长时间的沉淀后，排水渠和回流时水样的铝含量在0.3mg/L左右。</a:t>
            </a:r>
            <a:endParaRPr lang="en-US" altLang="zh-CN" sz="2400" b="1" smtClean="0">
              <a:solidFill>
                <a:srgbClr val="002060"/>
              </a:solidFill>
              <a:latin typeface="黑体" panose="02010609060101010101" pitchFamily="49" charset="-122"/>
              <a:ea typeface="黑体" panose="02010609060101010101" pitchFamily="49" charset="-122"/>
              <a:sym typeface="+mn-ea"/>
            </a:endParaRPr>
          </a:p>
          <a:p>
            <a:pPr marL="228600" lvl="0" indent="230505" algn="l">
              <a:lnSpc>
                <a:spcPct val="150000"/>
              </a:lnSpc>
              <a:spcBef>
                <a:spcPts val="1000"/>
              </a:spcBef>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排泥沉淀池内水样的铁含量高达1.8mg/L，经过长时间的沉淀后，排水渠和回流时水样的铁含量低于国标限值。</a:t>
            </a:r>
            <a:endParaRPr lang="en-US" altLang="zh-CN" sz="2400" b="1" smtClean="0">
              <a:solidFill>
                <a:srgbClr val="002060"/>
              </a:solidFill>
              <a:latin typeface="黑体" panose="02010609060101010101" pitchFamily="49" charset="-122"/>
              <a:ea typeface="黑体" panose="02010609060101010101" pitchFamily="49" charset="-122"/>
              <a:sym typeface="+mn-ea"/>
            </a:endParaRPr>
          </a:p>
          <a:p>
            <a:pPr marL="228600" lvl="0" indent="230505" algn="l">
              <a:lnSpc>
                <a:spcPct val="150000"/>
              </a:lnSpc>
              <a:spcBef>
                <a:spcPts val="1000"/>
              </a:spcBef>
              <a:buClr>
                <a:srgbClr val="6E5281"/>
              </a:buClr>
              <a:buFont typeface="Wingdings" panose="05000000000000000000" pitchFamily="2" charset="2"/>
              <a:buChar char=""/>
            </a:pPr>
            <a:r>
              <a:rPr lang="en-US" altLang="zh-CN" sz="2400" b="1" smtClean="0">
                <a:solidFill>
                  <a:srgbClr val="002060"/>
                </a:solidFill>
                <a:latin typeface="黑体" panose="02010609060101010101" pitchFamily="49" charset="-122"/>
                <a:ea typeface="黑体" panose="02010609060101010101" pitchFamily="49" charset="-122"/>
                <a:sym typeface="+mn-ea"/>
              </a:rPr>
              <a:t>表中其他金属指标均不存在超标风险。</a:t>
            </a:r>
            <a:endParaRPr lang="en-US" altLang="zh-CN" sz="2400" b="1" smtClean="0">
              <a:solidFill>
                <a:srgbClr val="002060"/>
              </a:solidFill>
              <a:latin typeface="黑体" panose="02010609060101010101" pitchFamily="49" charset="-122"/>
              <a:ea typeface="黑体" panose="02010609060101010101" pitchFamily="49" charset="-122"/>
              <a:sym typeface="+mn-ea"/>
            </a:endParaRPr>
          </a:p>
        </p:txBody>
      </p:sp>
      <p:graphicFrame>
        <p:nvGraphicFramePr>
          <p:cNvPr id="0" name="表格 -1"/>
          <p:cNvGraphicFramePr/>
          <p:nvPr/>
        </p:nvGraphicFramePr>
        <p:xfrm>
          <a:off x="5501005" y="417195"/>
          <a:ext cx="6533515" cy="6366510"/>
        </p:xfrm>
        <a:graphic>
          <a:graphicData uri="http://schemas.openxmlformats.org/drawingml/2006/table">
            <a:tbl>
              <a:tblPr firstRow="1" bandRow="1">
                <a:tableStyleId>{5940675A-B579-460E-94D1-54222C63F5DA}</a:tableStyleId>
              </a:tblPr>
              <a:tblGrid>
                <a:gridCol w="961390"/>
                <a:gridCol w="963930"/>
                <a:gridCol w="1535430"/>
                <a:gridCol w="1537335"/>
                <a:gridCol w="1535430"/>
              </a:tblGrid>
              <a:tr h="461645">
                <a:tc gridSpan="2">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                 </a:t>
                      </a:r>
                      <a:r>
                        <a:rPr lang="zh-CN" altLang="en-US" sz="1800" b="1">
                          <a:latin typeface="Times New Roman" panose="02020603050405020304" charset="0"/>
                          <a:ea typeface="Times New Roman" panose="02020603050405020304" charset="0"/>
                          <a:cs typeface="Times New Roman" panose="02020603050405020304" charset="0"/>
                        </a:rPr>
                        <a:t>水样类型</a:t>
                      </a:r>
                      <a:endParaRPr lang="zh-CN" altLang="en-US" sz="1800" b="1">
                        <a:latin typeface="Times New Roman" panose="02020603050405020304" charset="0"/>
                        <a:ea typeface="Times New Roman" panose="02020603050405020304" charset="0"/>
                        <a:cs typeface="Times New Roman" panose="02020603050405020304" charset="0"/>
                      </a:endParaRPr>
                    </a:p>
                    <a:p>
                      <a:pPr indent="0" algn="l">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检测指标</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排泥沉淀池</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排水渠</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回流水</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金属指标</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限值</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43205">
                <a:tc>
                  <a:txBody>
                    <a:bodyPr/>
                    <a:p>
                      <a:pPr indent="0" algn="ctr">
                        <a:lnSpc>
                          <a:spcPct val="70000"/>
                        </a:lnSpc>
                        <a:buNone/>
                      </a:pPr>
                      <a:r>
                        <a:rPr lang="zh-CN" altLang="en-US" sz="1800" b="1">
                          <a:solidFill>
                            <a:srgbClr val="FF0000"/>
                          </a:solidFill>
                          <a:latin typeface="Times New Roman" panose="02020603050405020304" charset="0"/>
                          <a:ea typeface="Times New Roman" panose="02020603050405020304" charset="0"/>
                          <a:cs typeface="Times New Roman" panose="02020603050405020304" charset="0"/>
                        </a:rPr>
                        <a:t>铝</a:t>
                      </a:r>
                      <a:endParaRPr lang="zh-CN" altLang="en-US" sz="18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rgbClr val="FF0000"/>
                          </a:solidFill>
                          <a:latin typeface="Times New Roman" panose="02020603050405020304" charset="0"/>
                          <a:ea typeface="Times New Roman" panose="02020603050405020304" charset="0"/>
                          <a:cs typeface="Times New Roman" panose="02020603050405020304" charset="0"/>
                        </a:rPr>
                        <a:t>0.2</a:t>
                      </a:r>
                      <a:endParaRPr lang="en-US" altLang="zh-CN" sz="18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rgbClr val="FF0000"/>
                          </a:solidFill>
                          <a:latin typeface="Times New Roman" panose="02020603050405020304" charset="0"/>
                          <a:ea typeface="Times New Roman" panose="02020603050405020304" charset="0"/>
                          <a:cs typeface="Times New Roman" panose="02020603050405020304" charset="0"/>
                        </a:rPr>
                        <a:t>0.834</a:t>
                      </a:r>
                      <a:endParaRPr lang="en-US" altLang="zh-CN" sz="18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rgbClr val="FF0000"/>
                          </a:solidFill>
                          <a:latin typeface="Times New Roman" panose="02020603050405020304" charset="0"/>
                          <a:ea typeface="Times New Roman" panose="02020603050405020304" charset="0"/>
                          <a:cs typeface="Times New Roman" panose="02020603050405020304" charset="0"/>
                        </a:rPr>
                        <a:t>0.266</a:t>
                      </a:r>
                      <a:endParaRPr lang="en-US" altLang="zh-CN" sz="18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rgbClr val="FF0000"/>
                          </a:solidFill>
                          <a:latin typeface="Times New Roman" panose="02020603050405020304" charset="0"/>
                          <a:ea typeface="Times New Roman" panose="02020603050405020304" charset="0"/>
                          <a:cs typeface="Times New Roman" panose="02020603050405020304" charset="0"/>
                        </a:rPr>
                        <a:t>0.302</a:t>
                      </a:r>
                      <a:endParaRPr lang="en-US" altLang="zh-CN" sz="18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a:lnSpc>
                          <a:spcPct val="70000"/>
                        </a:lnSpc>
                        <a:buNone/>
                      </a:pPr>
                      <a:r>
                        <a:rPr lang="zh-CN" altLang="en-US" sz="1800" b="1">
                          <a:solidFill>
                            <a:schemeClr val="tx1"/>
                          </a:solidFill>
                          <a:latin typeface="Times New Roman" panose="02020603050405020304" charset="0"/>
                          <a:ea typeface="Times New Roman" panose="02020603050405020304" charset="0"/>
                          <a:cs typeface="Times New Roman" panose="02020603050405020304" charset="0"/>
                        </a:rPr>
                        <a:t>铁</a:t>
                      </a:r>
                      <a:endParaRPr lang="zh-CN" altLang="en-US"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0.3</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1.778</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0.180</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0.255</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20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钛</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钒</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锰</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0.0072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镍</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0.0026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0.0033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0.0025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铜</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锌</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0.010</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0.020</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0.009</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砷</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银</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镉</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铊</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20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铅</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铍</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20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总铬</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钴</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硒</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钼</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0.0010</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锑</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32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钡</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0.014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汞</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锂</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0.0019</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0.0015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2570">
                <a:tc>
                  <a:txBody>
                    <a:bodyPr/>
                    <a:p>
                      <a:pPr indent="0" algn="ctr">
                        <a:lnSpc>
                          <a:spcPct val="70000"/>
                        </a:lnSpc>
                        <a:buNone/>
                      </a:pPr>
                      <a:r>
                        <a:rPr lang="zh-CN" altLang="en-US" sz="1800" b="1">
                          <a:latin typeface="Times New Roman" panose="02020603050405020304" charset="0"/>
                          <a:ea typeface="Times New Roman" panose="02020603050405020304" charset="0"/>
                          <a:cs typeface="Times New Roman" panose="02020603050405020304" charset="0"/>
                        </a:rPr>
                        <a:t>锶</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0.0290</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0.0313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70000"/>
                        </a:lnSpc>
                        <a:buNone/>
                      </a:pPr>
                      <a:r>
                        <a:rPr lang="en-US" altLang="zh-CN" sz="1800" b="1">
                          <a:latin typeface="Times New Roman" panose="02020603050405020304" charset="0"/>
                          <a:ea typeface="Times New Roman" panose="02020603050405020304" charset="0"/>
                          <a:cs typeface="Times New Roman" panose="02020603050405020304" charset="0"/>
                        </a:rPr>
                        <a:t>0.0294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5518150" y="429895"/>
            <a:ext cx="1917065" cy="446405"/>
          </a:xfrm>
          <a:prstGeom prst="line">
            <a:avLst/>
          </a:prstGeom>
          <a:ln w="127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5249545" y="93980"/>
            <a:ext cx="7016750" cy="368300"/>
          </a:xfrm>
          <a:prstGeom prst="rect">
            <a:avLst/>
          </a:prstGeom>
          <a:noFill/>
          <a:ln w="9525">
            <a:noFill/>
          </a:ln>
        </p:spPr>
        <p:txBody>
          <a:bodyPr wrap="square">
            <a:spAutoFit/>
            <a:scene3d>
              <a:camera prst="orthographicFront"/>
              <a:lightRig rig="threePt" dir="t"/>
            </a:scene3d>
          </a:bodyPr>
          <a:p>
            <a:pPr indent="0" algn="ctr"/>
            <a:r>
              <a:rPr lang="zh-CN" altLang="en-US"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表</a:t>
            </a:r>
            <a:r>
              <a:rPr lang="en-US" altLang="zh-CN"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3.2</a:t>
            </a:r>
            <a:r>
              <a:rPr lang="en-US" altLang="zh-CN"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 </a:t>
            </a:r>
            <a:r>
              <a:rPr lang="zh-CN" altLang="en-US"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第二水厂排泥沉淀池、排水渠及回流时水样的金属指标</a:t>
            </a:r>
            <a:r>
              <a:rPr lang="en-US" altLang="zh-CN"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(mg/L)</a:t>
            </a:r>
            <a:endParaRPr lang="en-US" altLang="zh-CN"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文本框 15"/>
          <p:cNvSpPr txBox="1">
            <a:spLocks noChangeArrowheads="1"/>
          </p:cNvSpPr>
          <p:nvPr>
            <p:custDataLst>
              <p:tags r:id="rId1"/>
            </p:custDataLst>
          </p:nvPr>
        </p:nvSpPr>
        <p:spPr bwMode="auto">
          <a:xfrm>
            <a:off x="2575270" y="1039253"/>
            <a:ext cx="3286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rgbClr val="FFFFFF"/>
                </a:solidFill>
                <a:latin typeface="+mn-lt"/>
                <a:ea typeface="+mn-ea"/>
              </a:rPr>
              <a:t>1</a:t>
            </a:r>
            <a:endParaRPr lang="zh-CN" altLang="en-US" sz="3200" b="1" dirty="0">
              <a:solidFill>
                <a:srgbClr val="FFFFFF"/>
              </a:solidFill>
              <a:latin typeface="+mn-lt"/>
              <a:ea typeface="+mn-ea"/>
            </a:endParaRPr>
          </a:p>
        </p:txBody>
      </p:sp>
      <p:sp>
        <p:nvSpPr>
          <p:cNvPr id="24" name="任意多边形 23"/>
          <p:cNvSpPr/>
          <p:nvPr>
            <p:custDataLst>
              <p:tags r:id="rId2"/>
            </p:custDataLst>
          </p:nvPr>
        </p:nvSpPr>
        <p:spPr bwMode="auto">
          <a:xfrm flipH="1">
            <a:off x="2694940" y="1233170"/>
            <a:ext cx="6437630" cy="910590"/>
          </a:xfrm>
          <a:custGeom>
            <a:avLst/>
            <a:gdLst>
              <a:gd name="connsiteX0" fmla="*/ 4355611 w 5015547"/>
              <a:gd name="connsiteY0" fmla="*/ 279476 h 911012"/>
              <a:gd name="connsiteX1" fmla="*/ 4550775 w 5015547"/>
              <a:gd name="connsiteY1" fmla="*/ 453436 h 911012"/>
              <a:gd name="connsiteX2" fmla="*/ 4355611 w 5015547"/>
              <a:gd name="connsiteY2" fmla="*/ 631537 h 911012"/>
              <a:gd name="connsiteX3" fmla="*/ 1009258 w 5015547"/>
              <a:gd name="connsiteY3" fmla="*/ 631537 h 911012"/>
              <a:gd name="connsiteX4" fmla="*/ 814094 w 5015547"/>
              <a:gd name="connsiteY4" fmla="*/ 453436 h 911012"/>
              <a:gd name="connsiteX5" fmla="*/ 1009258 w 5015547"/>
              <a:gd name="connsiteY5" fmla="*/ 279476 h 911012"/>
              <a:gd name="connsiteX6" fmla="*/ 4355611 w 5015547"/>
              <a:gd name="connsiteY6" fmla="*/ 279476 h 911012"/>
              <a:gd name="connsiteX7" fmla="*/ 805628 w 5015547"/>
              <a:gd name="connsiteY7" fmla="*/ 0 h 911012"/>
              <a:gd name="connsiteX8" fmla="*/ 0 w 5015547"/>
              <a:gd name="connsiteY8" fmla="*/ 455506 h 911012"/>
              <a:gd name="connsiteX9" fmla="*/ 805628 w 5015547"/>
              <a:gd name="connsiteY9" fmla="*/ 911012 h 911012"/>
              <a:gd name="connsiteX10" fmla="*/ 805628 w 5015547"/>
              <a:gd name="connsiteY10" fmla="*/ 706946 h 911012"/>
              <a:gd name="connsiteX11" fmla="*/ 5015547 w 5015547"/>
              <a:gd name="connsiteY11" fmla="*/ 706946 h 911012"/>
              <a:gd name="connsiteX12" fmla="*/ 5015547 w 5015547"/>
              <a:gd name="connsiteY12" fmla="*/ 204067 h 911012"/>
              <a:gd name="connsiteX13" fmla="*/ 805628 w 5015547"/>
              <a:gd name="connsiteY13" fmla="*/ 204067 h 911012"/>
              <a:gd name="connsiteX14" fmla="*/ 805628 w 5015547"/>
              <a:gd name="connsiteY14" fmla="*/ 0 h 9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547" h="911012">
                <a:moveTo>
                  <a:pt x="4355611" y="279476"/>
                </a:moveTo>
                <a:cubicBezTo>
                  <a:pt x="4465093" y="279476"/>
                  <a:pt x="4550775" y="358172"/>
                  <a:pt x="4550775" y="453436"/>
                </a:cubicBezTo>
                <a:cubicBezTo>
                  <a:pt x="4550775" y="552841"/>
                  <a:pt x="4465093" y="631537"/>
                  <a:pt x="4355611" y="631537"/>
                </a:cubicBezTo>
                <a:cubicBezTo>
                  <a:pt x="1009258" y="631537"/>
                  <a:pt x="1009258" y="631537"/>
                  <a:pt x="1009258" y="631537"/>
                </a:cubicBezTo>
                <a:cubicBezTo>
                  <a:pt x="899776" y="631537"/>
                  <a:pt x="814094" y="552841"/>
                  <a:pt x="814094" y="453436"/>
                </a:cubicBezTo>
                <a:cubicBezTo>
                  <a:pt x="814094" y="358172"/>
                  <a:pt x="899776" y="279476"/>
                  <a:pt x="1009258" y="279476"/>
                </a:cubicBezTo>
                <a:cubicBezTo>
                  <a:pt x="4355611" y="279476"/>
                  <a:pt x="4355611" y="279476"/>
                  <a:pt x="4355611" y="279476"/>
                </a:cubicBezTo>
                <a:close/>
                <a:moveTo>
                  <a:pt x="805628" y="0"/>
                </a:moveTo>
                <a:cubicBezTo>
                  <a:pt x="805628" y="0"/>
                  <a:pt x="578399" y="440930"/>
                  <a:pt x="0" y="455506"/>
                </a:cubicBezTo>
                <a:cubicBezTo>
                  <a:pt x="578399" y="470082"/>
                  <a:pt x="805628" y="911012"/>
                  <a:pt x="805628" y="911012"/>
                </a:cubicBezTo>
                <a:cubicBezTo>
                  <a:pt x="805628" y="706946"/>
                  <a:pt x="805628" y="706946"/>
                  <a:pt x="805628" y="706946"/>
                </a:cubicBezTo>
                <a:cubicBezTo>
                  <a:pt x="5015547" y="706946"/>
                  <a:pt x="5015547" y="706946"/>
                  <a:pt x="5015547" y="706946"/>
                </a:cubicBezTo>
                <a:lnTo>
                  <a:pt x="5015547" y="204067"/>
                </a:lnTo>
                <a:cubicBezTo>
                  <a:pt x="805628" y="204067"/>
                  <a:pt x="805628" y="204067"/>
                  <a:pt x="805628" y="204067"/>
                </a:cubicBezTo>
                <a:cubicBezTo>
                  <a:pt x="805628" y="0"/>
                  <a:pt x="805628" y="0"/>
                  <a:pt x="805628" y="0"/>
                </a:cubicBezTo>
                <a:close/>
              </a:path>
            </a:pathLst>
          </a:custGeom>
          <a:solidFill>
            <a:schemeClr val="accent2"/>
          </a:solidFill>
          <a:ln>
            <a:noFill/>
          </a:ln>
        </p:spPr>
        <p:txBody>
          <a:bodyPr lIns="612000" tIns="252000" rIns="0" bIns="0">
            <a:noAutofit/>
          </a:bodyPr>
          <a:lstStyle/>
          <a:p>
            <a:pPr algn="l">
              <a:lnSpc>
                <a:spcPct val="110000"/>
              </a:lnSpc>
              <a:defRPr/>
            </a:pPr>
            <a:r>
              <a:rPr lang="en-US" altLang="zh-CN" sz="2400" dirty="0">
                <a:solidFill>
                  <a:srgbClr val="002060"/>
                </a:solidFill>
                <a:effectLst>
                  <a:outerShdw blurRad="38100" dist="19050" dir="2700000" algn="tl" rotWithShape="0">
                    <a:schemeClr val="dk1">
                      <a:alpha val="40000"/>
                    </a:schemeClr>
                  </a:outerShdw>
                </a:effectLst>
              </a:rPr>
              <a:t>滤池反冲洗水与回用后原水的水质</a:t>
            </a:r>
            <a:endParaRPr lang="en-US" altLang="zh-CN" sz="2400" dirty="0">
              <a:solidFill>
                <a:srgbClr val="002060"/>
              </a:solidFill>
              <a:effectLst>
                <a:outerShdw blurRad="38100" dist="19050" dir="2700000" algn="tl" rotWithShape="0">
                  <a:schemeClr val="dk1">
                    <a:alpha val="40000"/>
                  </a:schemeClr>
                </a:outerShdw>
              </a:effectLst>
            </a:endParaRPr>
          </a:p>
        </p:txBody>
      </p:sp>
      <p:sp>
        <p:nvSpPr>
          <p:cNvPr id="2056" name="文本框 16"/>
          <p:cNvSpPr txBox="1">
            <a:spLocks noChangeArrowheads="1"/>
          </p:cNvSpPr>
          <p:nvPr>
            <p:custDataLst>
              <p:tags r:id="rId3"/>
            </p:custDataLst>
          </p:nvPr>
        </p:nvSpPr>
        <p:spPr bwMode="auto">
          <a:xfrm>
            <a:off x="2764426" y="1460306"/>
            <a:ext cx="327018" cy="45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chemeClr val="bg1"/>
                </a:solidFill>
                <a:latin typeface="+mn-lt"/>
                <a:ea typeface="+mn-ea"/>
              </a:rPr>
              <a:t>1</a:t>
            </a:r>
            <a:endParaRPr lang="zh-CN" altLang="en-US" sz="3200" b="1" dirty="0">
              <a:solidFill>
                <a:schemeClr val="bg1"/>
              </a:solidFill>
              <a:latin typeface="+mn-lt"/>
              <a:ea typeface="+mn-ea"/>
            </a:endParaRPr>
          </a:p>
        </p:txBody>
      </p:sp>
      <p:sp>
        <p:nvSpPr>
          <p:cNvPr id="25" name="任意多边形 24"/>
          <p:cNvSpPr/>
          <p:nvPr>
            <p:custDataLst>
              <p:tags r:id="rId4"/>
            </p:custDataLst>
          </p:nvPr>
        </p:nvSpPr>
        <p:spPr bwMode="auto">
          <a:xfrm flipH="1">
            <a:off x="2694305" y="2117725"/>
            <a:ext cx="6207125" cy="910590"/>
          </a:xfrm>
          <a:custGeom>
            <a:avLst/>
            <a:gdLst>
              <a:gd name="connsiteX0" fmla="*/ 4823761 w 5478294"/>
              <a:gd name="connsiteY0" fmla="*/ 280105 h 911012"/>
              <a:gd name="connsiteX1" fmla="*/ 5017524 w 5478294"/>
              <a:gd name="connsiteY1" fmla="*/ 455506 h 911012"/>
              <a:gd name="connsiteX2" fmla="*/ 4823761 w 5478294"/>
              <a:gd name="connsiteY2" fmla="*/ 630907 h 911012"/>
              <a:gd name="connsiteX3" fmla="*/ 986316 w 5478294"/>
              <a:gd name="connsiteY3" fmla="*/ 630907 h 911012"/>
              <a:gd name="connsiteX4" fmla="*/ 797279 w 5478294"/>
              <a:gd name="connsiteY4" fmla="*/ 455506 h 911012"/>
              <a:gd name="connsiteX5" fmla="*/ 986316 w 5478294"/>
              <a:gd name="connsiteY5" fmla="*/ 280105 h 911012"/>
              <a:gd name="connsiteX6" fmla="*/ 4823761 w 5478294"/>
              <a:gd name="connsiteY6" fmla="*/ 280105 h 911012"/>
              <a:gd name="connsiteX7" fmla="*/ 805632 w 5478294"/>
              <a:gd name="connsiteY7" fmla="*/ 0 h 911012"/>
              <a:gd name="connsiteX8" fmla="*/ 0 w 5478294"/>
              <a:gd name="connsiteY8" fmla="*/ 455506 h 911012"/>
              <a:gd name="connsiteX9" fmla="*/ 805632 w 5478294"/>
              <a:gd name="connsiteY9" fmla="*/ 911012 h 911012"/>
              <a:gd name="connsiteX10" fmla="*/ 805632 w 5478294"/>
              <a:gd name="connsiteY10" fmla="*/ 706946 h 911012"/>
              <a:gd name="connsiteX11" fmla="*/ 5478294 w 5478294"/>
              <a:gd name="connsiteY11" fmla="*/ 706946 h 911012"/>
              <a:gd name="connsiteX12" fmla="*/ 5478294 w 5478294"/>
              <a:gd name="connsiteY12" fmla="*/ 204067 h 911012"/>
              <a:gd name="connsiteX13" fmla="*/ 805632 w 5478294"/>
              <a:gd name="connsiteY13" fmla="*/ 204067 h 911012"/>
              <a:gd name="connsiteX14" fmla="*/ 805632 w 5478294"/>
              <a:gd name="connsiteY14" fmla="*/ 0 h 9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294" h="911012">
                <a:moveTo>
                  <a:pt x="4823761" y="280105"/>
                </a:moveTo>
                <a:cubicBezTo>
                  <a:pt x="4932458" y="280105"/>
                  <a:pt x="5017524" y="357608"/>
                  <a:pt x="5017524" y="455506"/>
                </a:cubicBezTo>
                <a:cubicBezTo>
                  <a:pt x="5017524" y="553404"/>
                  <a:pt x="4932458" y="630907"/>
                  <a:pt x="4823761" y="630907"/>
                </a:cubicBezTo>
                <a:cubicBezTo>
                  <a:pt x="986316" y="630907"/>
                  <a:pt x="986316" y="630907"/>
                  <a:pt x="986316" y="630907"/>
                </a:cubicBezTo>
                <a:cubicBezTo>
                  <a:pt x="882346" y="630907"/>
                  <a:pt x="797279" y="553404"/>
                  <a:pt x="797279" y="455506"/>
                </a:cubicBezTo>
                <a:cubicBezTo>
                  <a:pt x="797279" y="357608"/>
                  <a:pt x="882346" y="280105"/>
                  <a:pt x="986316" y="280105"/>
                </a:cubicBezTo>
                <a:cubicBezTo>
                  <a:pt x="4823761" y="280105"/>
                  <a:pt x="4823761" y="280105"/>
                  <a:pt x="4823761" y="280105"/>
                </a:cubicBezTo>
                <a:close/>
                <a:moveTo>
                  <a:pt x="805632" y="0"/>
                </a:moveTo>
                <a:cubicBezTo>
                  <a:pt x="805632" y="0"/>
                  <a:pt x="582534" y="440930"/>
                  <a:pt x="0" y="455506"/>
                </a:cubicBezTo>
                <a:cubicBezTo>
                  <a:pt x="582534" y="470082"/>
                  <a:pt x="805632" y="911012"/>
                  <a:pt x="805632" y="911012"/>
                </a:cubicBezTo>
                <a:cubicBezTo>
                  <a:pt x="805632" y="706946"/>
                  <a:pt x="805632" y="706946"/>
                  <a:pt x="805632" y="706946"/>
                </a:cubicBezTo>
                <a:cubicBezTo>
                  <a:pt x="5478294" y="706946"/>
                  <a:pt x="5478294" y="706946"/>
                  <a:pt x="5478294" y="706946"/>
                </a:cubicBezTo>
                <a:lnTo>
                  <a:pt x="5478294" y="204067"/>
                </a:lnTo>
                <a:cubicBezTo>
                  <a:pt x="805632" y="204067"/>
                  <a:pt x="805632" y="204067"/>
                  <a:pt x="805632" y="204067"/>
                </a:cubicBezTo>
                <a:cubicBezTo>
                  <a:pt x="805632" y="0"/>
                  <a:pt x="805632" y="0"/>
                  <a:pt x="805632" y="0"/>
                </a:cubicBezTo>
                <a:close/>
              </a:path>
            </a:pathLst>
          </a:custGeom>
          <a:solidFill>
            <a:schemeClr val="accent1"/>
          </a:solidFill>
          <a:ln>
            <a:noFill/>
          </a:ln>
        </p:spPr>
        <p:txBody>
          <a:bodyPr lIns="612000" tIns="252000" rIns="0" bIns="0">
            <a:normAutofit/>
          </a:bodyPr>
          <a:lstStyle/>
          <a:p>
            <a:pPr>
              <a:lnSpc>
                <a:spcPct val="110000"/>
              </a:lnSpc>
            </a:pPr>
            <a:r>
              <a:rPr lang="en-US" altLang="zh-CN" sz="2400" dirty="0">
                <a:solidFill>
                  <a:srgbClr val="002060"/>
                </a:solidFill>
                <a:effectLst>
                  <a:outerShdw blurRad="38100" dist="19050" dir="2700000" algn="tl" rotWithShape="0">
                    <a:schemeClr val="dk1">
                      <a:alpha val="40000"/>
                    </a:schemeClr>
                  </a:outerShdw>
                </a:effectLst>
              </a:rPr>
              <a:t>直接回用反冲洗水的混凝试验研究</a:t>
            </a:r>
            <a:endParaRPr lang="en-US" altLang="zh-CN" sz="2400" dirty="0">
              <a:solidFill>
                <a:srgbClr val="002060"/>
              </a:solidFill>
              <a:effectLst>
                <a:outerShdw blurRad="38100" dist="19050" dir="2700000" algn="tl" rotWithShape="0">
                  <a:schemeClr val="dk1">
                    <a:alpha val="40000"/>
                  </a:schemeClr>
                </a:outerShdw>
              </a:effectLst>
            </a:endParaRPr>
          </a:p>
        </p:txBody>
      </p:sp>
      <p:sp>
        <p:nvSpPr>
          <p:cNvPr id="2058" name="文本框 17"/>
          <p:cNvSpPr txBox="1">
            <a:spLocks noChangeArrowheads="1"/>
          </p:cNvSpPr>
          <p:nvPr>
            <p:custDataLst>
              <p:tags r:id="rId5"/>
            </p:custDataLst>
          </p:nvPr>
        </p:nvSpPr>
        <p:spPr bwMode="auto">
          <a:xfrm>
            <a:off x="2760118" y="2307059"/>
            <a:ext cx="330901" cy="45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chemeClr val="bg1"/>
                </a:solidFill>
                <a:latin typeface="+mn-lt"/>
                <a:ea typeface="+mn-ea"/>
              </a:rPr>
              <a:t>2</a:t>
            </a:r>
            <a:endParaRPr lang="zh-CN" altLang="en-US" sz="3200" b="1" dirty="0">
              <a:solidFill>
                <a:schemeClr val="bg1"/>
              </a:solidFill>
              <a:latin typeface="+mn-lt"/>
              <a:ea typeface="+mn-ea"/>
            </a:endParaRPr>
          </a:p>
        </p:txBody>
      </p:sp>
      <p:sp>
        <p:nvSpPr>
          <p:cNvPr id="11" name="任意多边形 10"/>
          <p:cNvSpPr/>
          <p:nvPr>
            <p:custDataLst>
              <p:tags r:id="rId6"/>
            </p:custDataLst>
          </p:nvPr>
        </p:nvSpPr>
        <p:spPr bwMode="auto">
          <a:xfrm flipH="1">
            <a:off x="2694940" y="3002280"/>
            <a:ext cx="5976620" cy="910590"/>
          </a:xfrm>
          <a:custGeom>
            <a:avLst/>
            <a:gdLst>
              <a:gd name="connsiteX0" fmla="*/ 4355611 w 5015547"/>
              <a:gd name="connsiteY0" fmla="*/ 279476 h 911012"/>
              <a:gd name="connsiteX1" fmla="*/ 4550775 w 5015547"/>
              <a:gd name="connsiteY1" fmla="*/ 453436 h 911012"/>
              <a:gd name="connsiteX2" fmla="*/ 4355611 w 5015547"/>
              <a:gd name="connsiteY2" fmla="*/ 631537 h 911012"/>
              <a:gd name="connsiteX3" fmla="*/ 1009258 w 5015547"/>
              <a:gd name="connsiteY3" fmla="*/ 631537 h 911012"/>
              <a:gd name="connsiteX4" fmla="*/ 814094 w 5015547"/>
              <a:gd name="connsiteY4" fmla="*/ 453436 h 911012"/>
              <a:gd name="connsiteX5" fmla="*/ 1009258 w 5015547"/>
              <a:gd name="connsiteY5" fmla="*/ 279476 h 911012"/>
              <a:gd name="connsiteX6" fmla="*/ 4355611 w 5015547"/>
              <a:gd name="connsiteY6" fmla="*/ 279476 h 911012"/>
              <a:gd name="connsiteX7" fmla="*/ 805628 w 5015547"/>
              <a:gd name="connsiteY7" fmla="*/ 0 h 911012"/>
              <a:gd name="connsiteX8" fmla="*/ 0 w 5015547"/>
              <a:gd name="connsiteY8" fmla="*/ 455506 h 911012"/>
              <a:gd name="connsiteX9" fmla="*/ 805628 w 5015547"/>
              <a:gd name="connsiteY9" fmla="*/ 911012 h 911012"/>
              <a:gd name="connsiteX10" fmla="*/ 805628 w 5015547"/>
              <a:gd name="connsiteY10" fmla="*/ 706946 h 911012"/>
              <a:gd name="connsiteX11" fmla="*/ 5015547 w 5015547"/>
              <a:gd name="connsiteY11" fmla="*/ 706946 h 911012"/>
              <a:gd name="connsiteX12" fmla="*/ 5015547 w 5015547"/>
              <a:gd name="connsiteY12" fmla="*/ 204067 h 911012"/>
              <a:gd name="connsiteX13" fmla="*/ 805628 w 5015547"/>
              <a:gd name="connsiteY13" fmla="*/ 204067 h 911012"/>
              <a:gd name="connsiteX14" fmla="*/ 805628 w 5015547"/>
              <a:gd name="connsiteY14" fmla="*/ 0 h 9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547" h="911012">
                <a:moveTo>
                  <a:pt x="4355611" y="279476"/>
                </a:moveTo>
                <a:cubicBezTo>
                  <a:pt x="4465093" y="279476"/>
                  <a:pt x="4550775" y="358172"/>
                  <a:pt x="4550775" y="453436"/>
                </a:cubicBezTo>
                <a:cubicBezTo>
                  <a:pt x="4550775" y="552841"/>
                  <a:pt x="4465093" y="631537"/>
                  <a:pt x="4355611" y="631537"/>
                </a:cubicBezTo>
                <a:cubicBezTo>
                  <a:pt x="1009258" y="631537"/>
                  <a:pt x="1009258" y="631537"/>
                  <a:pt x="1009258" y="631537"/>
                </a:cubicBezTo>
                <a:cubicBezTo>
                  <a:pt x="899776" y="631537"/>
                  <a:pt x="814094" y="552841"/>
                  <a:pt x="814094" y="453436"/>
                </a:cubicBezTo>
                <a:cubicBezTo>
                  <a:pt x="814094" y="358172"/>
                  <a:pt x="899776" y="279476"/>
                  <a:pt x="1009258" y="279476"/>
                </a:cubicBezTo>
                <a:cubicBezTo>
                  <a:pt x="4355611" y="279476"/>
                  <a:pt x="4355611" y="279476"/>
                  <a:pt x="4355611" y="279476"/>
                </a:cubicBezTo>
                <a:close/>
                <a:moveTo>
                  <a:pt x="805628" y="0"/>
                </a:moveTo>
                <a:cubicBezTo>
                  <a:pt x="805628" y="0"/>
                  <a:pt x="578399" y="440930"/>
                  <a:pt x="0" y="455506"/>
                </a:cubicBezTo>
                <a:cubicBezTo>
                  <a:pt x="578399" y="470082"/>
                  <a:pt x="805628" y="911012"/>
                  <a:pt x="805628" y="911012"/>
                </a:cubicBezTo>
                <a:cubicBezTo>
                  <a:pt x="805628" y="706946"/>
                  <a:pt x="805628" y="706946"/>
                  <a:pt x="805628" y="706946"/>
                </a:cubicBezTo>
                <a:cubicBezTo>
                  <a:pt x="5015547" y="706946"/>
                  <a:pt x="5015547" y="706946"/>
                  <a:pt x="5015547" y="706946"/>
                </a:cubicBezTo>
                <a:lnTo>
                  <a:pt x="5015547" y="204067"/>
                </a:lnTo>
                <a:cubicBezTo>
                  <a:pt x="805628" y="204067"/>
                  <a:pt x="805628" y="204067"/>
                  <a:pt x="805628" y="204067"/>
                </a:cubicBezTo>
                <a:cubicBezTo>
                  <a:pt x="805628" y="0"/>
                  <a:pt x="805628" y="0"/>
                  <a:pt x="805628" y="0"/>
                </a:cubicBezTo>
                <a:close/>
              </a:path>
            </a:pathLst>
          </a:custGeom>
          <a:solidFill>
            <a:schemeClr val="accent2"/>
          </a:solidFill>
          <a:ln>
            <a:noFill/>
          </a:ln>
        </p:spPr>
        <p:txBody>
          <a:bodyPr lIns="612000" tIns="252000" rIns="0" bIns="0">
            <a:normAutofit/>
          </a:bodyPr>
          <a:lstStyle/>
          <a:p>
            <a:pPr>
              <a:lnSpc>
                <a:spcPct val="110000"/>
              </a:lnSpc>
              <a:defRPr/>
            </a:pPr>
            <a:r>
              <a:rPr lang="en-US" altLang="zh-CN" sz="2400" dirty="0">
                <a:solidFill>
                  <a:srgbClr val="002060"/>
                </a:solidFill>
                <a:effectLst>
                  <a:outerShdw blurRad="38100" dist="19050" dir="2700000" algn="tl" rotWithShape="0">
                    <a:schemeClr val="dk1">
                      <a:alpha val="40000"/>
                    </a:schemeClr>
                  </a:outerShdw>
                </a:effectLst>
              </a:rPr>
              <a:t>回用反冲洗水上清液的试验研究</a:t>
            </a:r>
            <a:endParaRPr lang="en-US" altLang="zh-CN" sz="2400" dirty="0">
              <a:solidFill>
                <a:srgbClr val="002060"/>
              </a:solidFill>
              <a:effectLst>
                <a:outerShdw blurRad="38100" dist="19050" dir="2700000" algn="tl" rotWithShape="0">
                  <a:schemeClr val="dk1">
                    <a:alpha val="40000"/>
                  </a:schemeClr>
                </a:outerShdw>
              </a:effectLst>
            </a:endParaRPr>
          </a:p>
        </p:txBody>
      </p:sp>
      <p:sp>
        <p:nvSpPr>
          <p:cNvPr id="12" name="文本框 16"/>
          <p:cNvSpPr txBox="1">
            <a:spLocks noChangeArrowheads="1"/>
          </p:cNvSpPr>
          <p:nvPr>
            <p:custDataLst>
              <p:tags r:id="rId7"/>
            </p:custDataLst>
          </p:nvPr>
        </p:nvSpPr>
        <p:spPr bwMode="auto">
          <a:xfrm>
            <a:off x="2764426" y="3195799"/>
            <a:ext cx="327018" cy="45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chemeClr val="bg1"/>
                </a:solidFill>
                <a:latin typeface="+mn-lt"/>
                <a:ea typeface="+mn-ea"/>
              </a:rPr>
              <a:t>3</a:t>
            </a:r>
            <a:endParaRPr lang="zh-CN" altLang="en-US" sz="3200" b="1" dirty="0">
              <a:solidFill>
                <a:schemeClr val="bg1"/>
              </a:solidFill>
              <a:latin typeface="+mn-lt"/>
              <a:ea typeface="+mn-ea"/>
            </a:endParaRPr>
          </a:p>
        </p:txBody>
      </p:sp>
      <p:sp>
        <p:nvSpPr>
          <p:cNvPr id="13" name="任意多边形 12"/>
          <p:cNvSpPr/>
          <p:nvPr>
            <p:custDataLst>
              <p:tags r:id="rId8"/>
            </p:custDataLst>
          </p:nvPr>
        </p:nvSpPr>
        <p:spPr bwMode="auto">
          <a:xfrm flipH="1">
            <a:off x="2684145" y="3886835"/>
            <a:ext cx="7209790" cy="910590"/>
          </a:xfrm>
          <a:custGeom>
            <a:avLst/>
            <a:gdLst>
              <a:gd name="connsiteX0" fmla="*/ 4823761 w 5478294"/>
              <a:gd name="connsiteY0" fmla="*/ 280105 h 911012"/>
              <a:gd name="connsiteX1" fmla="*/ 5017524 w 5478294"/>
              <a:gd name="connsiteY1" fmla="*/ 455506 h 911012"/>
              <a:gd name="connsiteX2" fmla="*/ 4823761 w 5478294"/>
              <a:gd name="connsiteY2" fmla="*/ 630907 h 911012"/>
              <a:gd name="connsiteX3" fmla="*/ 986316 w 5478294"/>
              <a:gd name="connsiteY3" fmla="*/ 630907 h 911012"/>
              <a:gd name="connsiteX4" fmla="*/ 797279 w 5478294"/>
              <a:gd name="connsiteY4" fmla="*/ 455506 h 911012"/>
              <a:gd name="connsiteX5" fmla="*/ 986316 w 5478294"/>
              <a:gd name="connsiteY5" fmla="*/ 280105 h 911012"/>
              <a:gd name="connsiteX6" fmla="*/ 4823761 w 5478294"/>
              <a:gd name="connsiteY6" fmla="*/ 280105 h 911012"/>
              <a:gd name="connsiteX7" fmla="*/ 805632 w 5478294"/>
              <a:gd name="connsiteY7" fmla="*/ 0 h 911012"/>
              <a:gd name="connsiteX8" fmla="*/ 0 w 5478294"/>
              <a:gd name="connsiteY8" fmla="*/ 455506 h 911012"/>
              <a:gd name="connsiteX9" fmla="*/ 805632 w 5478294"/>
              <a:gd name="connsiteY9" fmla="*/ 911012 h 911012"/>
              <a:gd name="connsiteX10" fmla="*/ 805632 w 5478294"/>
              <a:gd name="connsiteY10" fmla="*/ 706946 h 911012"/>
              <a:gd name="connsiteX11" fmla="*/ 5478294 w 5478294"/>
              <a:gd name="connsiteY11" fmla="*/ 706946 h 911012"/>
              <a:gd name="connsiteX12" fmla="*/ 5478294 w 5478294"/>
              <a:gd name="connsiteY12" fmla="*/ 204067 h 911012"/>
              <a:gd name="connsiteX13" fmla="*/ 805632 w 5478294"/>
              <a:gd name="connsiteY13" fmla="*/ 204067 h 911012"/>
              <a:gd name="connsiteX14" fmla="*/ 805632 w 5478294"/>
              <a:gd name="connsiteY14" fmla="*/ 0 h 9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294" h="911012">
                <a:moveTo>
                  <a:pt x="4823761" y="280105"/>
                </a:moveTo>
                <a:cubicBezTo>
                  <a:pt x="4932458" y="280105"/>
                  <a:pt x="5017524" y="357608"/>
                  <a:pt x="5017524" y="455506"/>
                </a:cubicBezTo>
                <a:cubicBezTo>
                  <a:pt x="5017524" y="553404"/>
                  <a:pt x="4932458" y="630907"/>
                  <a:pt x="4823761" y="630907"/>
                </a:cubicBezTo>
                <a:cubicBezTo>
                  <a:pt x="986316" y="630907"/>
                  <a:pt x="986316" y="630907"/>
                  <a:pt x="986316" y="630907"/>
                </a:cubicBezTo>
                <a:cubicBezTo>
                  <a:pt x="882346" y="630907"/>
                  <a:pt x="797279" y="553404"/>
                  <a:pt x="797279" y="455506"/>
                </a:cubicBezTo>
                <a:cubicBezTo>
                  <a:pt x="797279" y="357608"/>
                  <a:pt x="882346" y="280105"/>
                  <a:pt x="986316" y="280105"/>
                </a:cubicBezTo>
                <a:cubicBezTo>
                  <a:pt x="4823761" y="280105"/>
                  <a:pt x="4823761" y="280105"/>
                  <a:pt x="4823761" y="280105"/>
                </a:cubicBezTo>
                <a:close/>
                <a:moveTo>
                  <a:pt x="805632" y="0"/>
                </a:moveTo>
                <a:cubicBezTo>
                  <a:pt x="805632" y="0"/>
                  <a:pt x="582534" y="440930"/>
                  <a:pt x="0" y="455506"/>
                </a:cubicBezTo>
                <a:cubicBezTo>
                  <a:pt x="582534" y="470082"/>
                  <a:pt x="805632" y="911012"/>
                  <a:pt x="805632" y="911012"/>
                </a:cubicBezTo>
                <a:cubicBezTo>
                  <a:pt x="805632" y="706946"/>
                  <a:pt x="805632" y="706946"/>
                  <a:pt x="805632" y="706946"/>
                </a:cubicBezTo>
                <a:cubicBezTo>
                  <a:pt x="5478294" y="706946"/>
                  <a:pt x="5478294" y="706946"/>
                  <a:pt x="5478294" y="706946"/>
                </a:cubicBezTo>
                <a:lnTo>
                  <a:pt x="5478294" y="204067"/>
                </a:lnTo>
                <a:cubicBezTo>
                  <a:pt x="805632" y="204067"/>
                  <a:pt x="805632" y="204067"/>
                  <a:pt x="805632" y="204067"/>
                </a:cubicBezTo>
                <a:cubicBezTo>
                  <a:pt x="805632" y="0"/>
                  <a:pt x="805632" y="0"/>
                  <a:pt x="805632" y="0"/>
                </a:cubicBezTo>
                <a:close/>
              </a:path>
            </a:pathLst>
          </a:custGeom>
          <a:solidFill>
            <a:schemeClr val="accent1"/>
          </a:solidFill>
          <a:ln>
            <a:noFill/>
          </a:ln>
        </p:spPr>
        <p:txBody>
          <a:bodyPr lIns="612000" tIns="252000" rIns="0" bIns="0">
            <a:normAutofit/>
          </a:bodyPr>
          <a:lstStyle/>
          <a:p>
            <a:pPr algn="l">
              <a:lnSpc>
                <a:spcPct val="110000"/>
              </a:lnSpc>
            </a:pPr>
            <a:r>
              <a:rPr lang="en-US" altLang="zh-CN" sz="2400" dirty="0">
                <a:solidFill>
                  <a:srgbClr val="002060"/>
                </a:solidFill>
                <a:effectLst>
                  <a:outerShdw blurRad="38100" dist="19050" dir="2700000" algn="tl" rotWithShape="0">
                    <a:schemeClr val="dk1">
                      <a:alpha val="40000"/>
                    </a:schemeClr>
                  </a:outerShdw>
                </a:effectLst>
              </a:rPr>
              <a:t>反冲洗水直接回用的水厂生产性试验研究</a:t>
            </a:r>
            <a:endParaRPr lang="en-US" altLang="zh-CN" sz="2400" dirty="0">
              <a:solidFill>
                <a:srgbClr val="002060"/>
              </a:solidFill>
              <a:effectLst>
                <a:outerShdw blurRad="38100" dist="19050" dir="2700000" algn="tl" rotWithShape="0">
                  <a:schemeClr val="dk1">
                    <a:alpha val="40000"/>
                  </a:schemeClr>
                </a:outerShdw>
              </a:effectLst>
            </a:endParaRPr>
          </a:p>
        </p:txBody>
      </p:sp>
      <p:sp>
        <p:nvSpPr>
          <p:cNvPr id="14" name="文本框 17"/>
          <p:cNvSpPr txBox="1">
            <a:spLocks noChangeArrowheads="1"/>
          </p:cNvSpPr>
          <p:nvPr>
            <p:custDataLst>
              <p:tags r:id="rId9"/>
            </p:custDataLst>
          </p:nvPr>
        </p:nvSpPr>
        <p:spPr bwMode="auto">
          <a:xfrm>
            <a:off x="2760118" y="4095280"/>
            <a:ext cx="330901" cy="45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chemeClr val="bg1"/>
                </a:solidFill>
                <a:latin typeface="+mn-lt"/>
                <a:ea typeface="+mn-ea"/>
              </a:rPr>
              <a:t>4</a:t>
            </a:r>
            <a:endParaRPr lang="zh-CN" altLang="en-US" sz="3200" b="1" dirty="0">
              <a:solidFill>
                <a:schemeClr val="bg1"/>
              </a:solidFill>
              <a:latin typeface="+mn-lt"/>
              <a:ea typeface="+mn-ea"/>
            </a:endParaRPr>
          </a:p>
        </p:txBody>
      </p:sp>
      <p:sp>
        <p:nvSpPr>
          <p:cNvPr id="15" name="任意多边形 14"/>
          <p:cNvSpPr/>
          <p:nvPr>
            <p:custDataLst>
              <p:tags r:id="rId10"/>
            </p:custDataLst>
          </p:nvPr>
        </p:nvSpPr>
        <p:spPr bwMode="auto">
          <a:xfrm flipH="1">
            <a:off x="2694940" y="4770755"/>
            <a:ext cx="5976620" cy="910590"/>
          </a:xfrm>
          <a:custGeom>
            <a:avLst/>
            <a:gdLst>
              <a:gd name="connsiteX0" fmla="*/ 4355611 w 5015547"/>
              <a:gd name="connsiteY0" fmla="*/ 279476 h 911012"/>
              <a:gd name="connsiteX1" fmla="*/ 4550775 w 5015547"/>
              <a:gd name="connsiteY1" fmla="*/ 453436 h 911012"/>
              <a:gd name="connsiteX2" fmla="*/ 4355611 w 5015547"/>
              <a:gd name="connsiteY2" fmla="*/ 631537 h 911012"/>
              <a:gd name="connsiteX3" fmla="*/ 1009258 w 5015547"/>
              <a:gd name="connsiteY3" fmla="*/ 631537 h 911012"/>
              <a:gd name="connsiteX4" fmla="*/ 814094 w 5015547"/>
              <a:gd name="connsiteY4" fmla="*/ 453436 h 911012"/>
              <a:gd name="connsiteX5" fmla="*/ 1009258 w 5015547"/>
              <a:gd name="connsiteY5" fmla="*/ 279476 h 911012"/>
              <a:gd name="connsiteX6" fmla="*/ 4355611 w 5015547"/>
              <a:gd name="connsiteY6" fmla="*/ 279476 h 911012"/>
              <a:gd name="connsiteX7" fmla="*/ 805628 w 5015547"/>
              <a:gd name="connsiteY7" fmla="*/ 0 h 911012"/>
              <a:gd name="connsiteX8" fmla="*/ 0 w 5015547"/>
              <a:gd name="connsiteY8" fmla="*/ 455506 h 911012"/>
              <a:gd name="connsiteX9" fmla="*/ 805628 w 5015547"/>
              <a:gd name="connsiteY9" fmla="*/ 911012 h 911012"/>
              <a:gd name="connsiteX10" fmla="*/ 805628 w 5015547"/>
              <a:gd name="connsiteY10" fmla="*/ 706946 h 911012"/>
              <a:gd name="connsiteX11" fmla="*/ 5015547 w 5015547"/>
              <a:gd name="connsiteY11" fmla="*/ 706946 h 911012"/>
              <a:gd name="connsiteX12" fmla="*/ 5015547 w 5015547"/>
              <a:gd name="connsiteY12" fmla="*/ 204067 h 911012"/>
              <a:gd name="connsiteX13" fmla="*/ 805628 w 5015547"/>
              <a:gd name="connsiteY13" fmla="*/ 204067 h 911012"/>
              <a:gd name="connsiteX14" fmla="*/ 805628 w 5015547"/>
              <a:gd name="connsiteY14" fmla="*/ 0 h 9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5547" h="911012">
                <a:moveTo>
                  <a:pt x="4355611" y="279476"/>
                </a:moveTo>
                <a:cubicBezTo>
                  <a:pt x="4465093" y="279476"/>
                  <a:pt x="4550775" y="358172"/>
                  <a:pt x="4550775" y="453436"/>
                </a:cubicBezTo>
                <a:cubicBezTo>
                  <a:pt x="4550775" y="552841"/>
                  <a:pt x="4465093" y="631537"/>
                  <a:pt x="4355611" y="631537"/>
                </a:cubicBezTo>
                <a:cubicBezTo>
                  <a:pt x="1009258" y="631537"/>
                  <a:pt x="1009258" y="631537"/>
                  <a:pt x="1009258" y="631537"/>
                </a:cubicBezTo>
                <a:cubicBezTo>
                  <a:pt x="899776" y="631537"/>
                  <a:pt x="814094" y="552841"/>
                  <a:pt x="814094" y="453436"/>
                </a:cubicBezTo>
                <a:cubicBezTo>
                  <a:pt x="814094" y="358172"/>
                  <a:pt x="899776" y="279476"/>
                  <a:pt x="1009258" y="279476"/>
                </a:cubicBezTo>
                <a:cubicBezTo>
                  <a:pt x="4355611" y="279476"/>
                  <a:pt x="4355611" y="279476"/>
                  <a:pt x="4355611" y="279476"/>
                </a:cubicBezTo>
                <a:close/>
                <a:moveTo>
                  <a:pt x="805628" y="0"/>
                </a:moveTo>
                <a:cubicBezTo>
                  <a:pt x="805628" y="0"/>
                  <a:pt x="578399" y="440930"/>
                  <a:pt x="0" y="455506"/>
                </a:cubicBezTo>
                <a:cubicBezTo>
                  <a:pt x="578399" y="470082"/>
                  <a:pt x="805628" y="911012"/>
                  <a:pt x="805628" y="911012"/>
                </a:cubicBezTo>
                <a:cubicBezTo>
                  <a:pt x="805628" y="706946"/>
                  <a:pt x="805628" y="706946"/>
                  <a:pt x="805628" y="706946"/>
                </a:cubicBezTo>
                <a:cubicBezTo>
                  <a:pt x="5015547" y="706946"/>
                  <a:pt x="5015547" y="706946"/>
                  <a:pt x="5015547" y="706946"/>
                </a:cubicBezTo>
                <a:lnTo>
                  <a:pt x="5015547" y="204067"/>
                </a:lnTo>
                <a:cubicBezTo>
                  <a:pt x="805628" y="204067"/>
                  <a:pt x="805628" y="204067"/>
                  <a:pt x="805628" y="204067"/>
                </a:cubicBezTo>
                <a:cubicBezTo>
                  <a:pt x="805628" y="0"/>
                  <a:pt x="805628" y="0"/>
                  <a:pt x="805628" y="0"/>
                </a:cubicBezTo>
                <a:close/>
              </a:path>
            </a:pathLst>
          </a:custGeom>
          <a:solidFill>
            <a:schemeClr val="accent2"/>
          </a:solidFill>
          <a:ln>
            <a:noFill/>
          </a:ln>
        </p:spPr>
        <p:txBody>
          <a:bodyPr lIns="612000" tIns="252000" rIns="0" bIns="0">
            <a:normAutofit/>
          </a:bodyPr>
          <a:lstStyle/>
          <a:p>
            <a:pPr algn="l">
              <a:lnSpc>
                <a:spcPct val="110000"/>
              </a:lnSpc>
            </a:pPr>
            <a:r>
              <a:rPr lang="en-US" altLang="zh-CN" sz="2400" dirty="0">
                <a:solidFill>
                  <a:srgbClr val="002060"/>
                </a:solidFill>
                <a:effectLst>
                  <a:outerShdw blurRad="38100" dist="19050" dir="2700000" algn="tl" rotWithShape="0">
                    <a:schemeClr val="dk1">
                      <a:alpha val="40000"/>
                    </a:schemeClr>
                  </a:outerShdw>
                </a:effectLst>
              </a:rPr>
              <a:t>反冲洗水回用的经济指标</a:t>
            </a:r>
            <a:endParaRPr lang="en-US" altLang="zh-CN" sz="2400" dirty="0">
              <a:solidFill>
                <a:srgbClr val="002060"/>
              </a:solidFill>
              <a:effectLst>
                <a:outerShdw blurRad="38100" dist="19050" dir="2700000" algn="tl" rotWithShape="0">
                  <a:schemeClr val="dk1">
                    <a:alpha val="40000"/>
                  </a:schemeClr>
                </a:outerShdw>
              </a:effectLst>
            </a:endParaRPr>
          </a:p>
        </p:txBody>
      </p:sp>
      <p:sp>
        <p:nvSpPr>
          <p:cNvPr id="16" name="文本框 16"/>
          <p:cNvSpPr txBox="1">
            <a:spLocks noChangeArrowheads="1"/>
          </p:cNvSpPr>
          <p:nvPr>
            <p:custDataLst>
              <p:tags r:id="rId11"/>
            </p:custDataLst>
          </p:nvPr>
        </p:nvSpPr>
        <p:spPr bwMode="auto">
          <a:xfrm>
            <a:off x="2764426" y="4997938"/>
            <a:ext cx="327018" cy="45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chemeClr val="bg1"/>
                </a:solidFill>
                <a:latin typeface="+mn-lt"/>
                <a:ea typeface="+mn-ea"/>
              </a:rPr>
              <a:t>5</a:t>
            </a:r>
            <a:endParaRPr lang="zh-CN" altLang="en-US" sz="3200" b="1" dirty="0">
              <a:solidFill>
                <a:schemeClr val="bg1"/>
              </a:solidFill>
              <a:latin typeface="+mn-lt"/>
              <a:ea typeface="+mn-ea"/>
            </a:endParaRPr>
          </a:p>
        </p:txBody>
      </p:sp>
      <p:sp>
        <p:nvSpPr>
          <p:cNvPr id="17" name="任意多边形 16"/>
          <p:cNvSpPr/>
          <p:nvPr>
            <p:custDataLst>
              <p:tags r:id="rId12"/>
            </p:custDataLst>
          </p:nvPr>
        </p:nvSpPr>
        <p:spPr bwMode="auto">
          <a:xfrm flipH="1">
            <a:off x="2694305" y="5655310"/>
            <a:ext cx="3681095" cy="910590"/>
          </a:xfrm>
          <a:custGeom>
            <a:avLst/>
            <a:gdLst>
              <a:gd name="connsiteX0" fmla="*/ 4823761 w 5478294"/>
              <a:gd name="connsiteY0" fmla="*/ 280105 h 911012"/>
              <a:gd name="connsiteX1" fmla="*/ 5017524 w 5478294"/>
              <a:gd name="connsiteY1" fmla="*/ 455506 h 911012"/>
              <a:gd name="connsiteX2" fmla="*/ 4823761 w 5478294"/>
              <a:gd name="connsiteY2" fmla="*/ 630907 h 911012"/>
              <a:gd name="connsiteX3" fmla="*/ 986316 w 5478294"/>
              <a:gd name="connsiteY3" fmla="*/ 630907 h 911012"/>
              <a:gd name="connsiteX4" fmla="*/ 797279 w 5478294"/>
              <a:gd name="connsiteY4" fmla="*/ 455506 h 911012"/>
              <a:gd name="connsiteX5" fmla="*/ 986316 w 5478294"/>
              <a:gd name="connsiteY5" fmla="*/ 280105 h 911012"/>
              <a:gd name="connsiteX6" fmla="*/ 4823761 w 5478294"/>
              <a:gd name="connsiteY6" fmla="*/ 280105 h 911012"/>
              <a:gd name="connsiteX7" fmla="*/ 805632 w 5478294"/>
              <a:gd name="connsiteY7" fmla="*/ 0 h 911012"/>
              <a:gd name="connsiteX8" fmla="*/ 0 w 5478294"/>
              <a:gd name="connsiteY8" fmla="*/ 455506 h 911012"/>
              <a:gd name="connsiteX9" fmla="*/ 805632 w 5478294"/>
              <a:gd name="connsiteY9" fmla="*/ 911012 h 911012"/>
              <a:gd name="connsiteX10" fmla="*/ 805632 w 5478294"/>
              <a:gd name="connsiteY10" fmla="*/ 706946 h 911012"/>
              <a:gd name="connsiteX11" fmla="*/ 5478294 w 5478294"/>
              <a:gd name="connsiteY11" fmla="*/ 706946 h 911012"/>
              <a:gd name="connsiteX12" fmla="*/ 5478294 w 5478294"/>
              <a:gd name="connsiteY12" fmla="*/ 204067 h 911012"/>
              <a:gd name="connsiteX13" fmla="*/ 805632 w 5478294"/>
              <a:gd name="connsiteY13" fmla="*/ 204067 h 911012"/>
              <a:gd name="connsiteX14" fmla="*/ 805632 w 5478294"/>
              <a:gd name="connsiteY14" fmla="*/ 0 h 9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8294" h="911012">
                <a:moveTo>
                  <a:pt x="4823761" y="280105"/>
                </a:moveTo>
                <a:cubicBezTo>
                  <a:pt x="4932458" y="280105"/>
                  <a:pt x="5017524" y="357608"/>
                  <a:pt x="5017524" y="455506"/>
                </a:cubicBezTo>
                <a:cubicBezTo>
                  <a:pt x="5017524" y="553404"/>
                  <a:pt x="4932458" y="630907"/>
                  <a:pt x="4823761" y="630907"/>
                </a:cubicBezTo>
                <a:cubicBezTo>
                  <a:pt x="986316" y="630907"/>
                  <a:pt x="986316" y="630907"/>
                  <a:pt x="986316" y="630907"/>
                </a:cubicBezTo>
                <a:cubicBezTo>
                  <a:pt x="882346" y="630907"/>
                  <a:pt x="797279" y="553404"/>
                  <a:pt x="797279" y="455506"/>
                </a:cubicBezTo>
                <a:cubicBezTo>
                  <a:pt x="797279" y="357608"/>
                  <a:pt x="882346" y="280105"/>
                  <a:pt x="986316" y="280105"/>
                </a:cubicBezTo>
                <a:cubicBezTo>
                  <a:pt x="4823761" y="280105"/>
                  <a:pt x="4823761" y="280105"/>
                  <a:pt x="4823761" y="280105"/>
                </a:cubicBezTo>
                <a:close/>
                <a:moveTo>
                  <a:pt x="805632" y="0"/>
                </a:moveTo>
                <a:cubicBezTo>
                  <a:pt x="805632" y="0"/>
                  <a:pt x="582534" y="440930"/>
                  <a:pt x="0" y="455506"/>
                </a:cubicBezTo>
                <a:cubicBezTo>
                  <a:pt x="582534" y="470082"/>
                  <a:pt x="805632" y="911012"/>
                  <a:pt x="805632" y="911012"/>
                </a:cubicBezTo>
                <a:cubicBezTo>
                  <a:pt x="805632" y="706946"/>
                  <a:pt x="805632" y="706946"/>
                  <a:pt x="805632" y="706946"/>
                </a:cubicBezTo>
                <a:cubicBezTo>
                  <a:pt x="5478294" y="706946"/>
                  <a:pt x="5478294" y="706946"/>
                  <a:pt x="5478294" y="706946"/>
                </a:cubicBezTo>
                <a:lnTo>
                  <a:pt x="5478294" y="204067"/>
                </a:lnTo>
                <a:cubicBezTo>
                  <a:pt x="805632" y="204067"/>
                  <a:pt x="805632" y="204067"/>
                  <a:pt x="805632" y="204067"/>
                </a:cubicBezTo>
                <a:cubicBezTo>
                  <a:pt x="805632" y="0"/>
                  <a:pt x="805632" y="0"/>
                  <a:pt x="805632" y="0"/>
                </a:cubicBezTo>
                <a:close/>
              </a:path>
            </a:pathLst>
          </a:custGeom>
          <a:solidFill>
            <a:schemeClr val="accent1"/>
          </a:solidFill>
          <a:ln>
            <a:noFill/>
          </a:ln>
        </p:spPr>
        <p:txBody>
          <a:bodyPr lIns="612000" tIns="252000" rIns="0" bIns="0">
            <a:normAutofit/>
          </a:bodyPr>
          <a:lstStyle/>
          <a:p>
            <a:pPr algn="l">
              <a:lnSpc>
                <a:spcPct val="110000"/>
              </a:lnSpc>
            </a:pPr>
            <a:r>
              <a:rPr lang="en-US" altLang="zh-CN" sz="2400" dirty="0">
                <a:solidFill>
                  <a:srgbClr val="002060"/>
                </a:solidFill>
                <a:effectLst>
                  <a:outerShdw blurRad="38100" dist="19050" dir="2700000" algn="tl" rotWithShape="0">
                    <a:schemeClr val="dk1">
                      <a:alpha val="40000"/>
                    </a:schemeClr>
                  </a:outerShdw>
                </a:effectLst>
              </a:rPr>
              <a:t>阶段性结论与建议</a:t>
            </a:r>
            <a:endParaRPr lang="en-US" altLang="zh-CN" sz="2400" dirty="0">
              <a:solidFill>
                <a:srgbClr val="002060"/>
              </a:solidFill>
              <a:effectLst>
                <a:outerShdw blurRad="38100" dist="19050" dir="2700000" algn="tl" rotWithShape="0">
                  <a:schemeClr val="dk1">
                    <a:alpha val="40000"/>
                  </a:schemeClr>
                </a:outerShdw>
              </a:effectLst>
            </a:endParaRPr>
          </a:p>
        </p:txBody>
      </p:sp>
      <p:sp>
        <p:nvSpPr>
          <p:cNvPr id="18" name="文本框 17"/>
          <p:cNvSpPr txBox="1">
            <a:spLocks noChangeArrowheads="1"/>
          </p:cNvSpPr>
          <p:nvPr>
            <p:custDataLst>
              <p:tags r:id="rId13"/>
            </p:custDataLst>
          </p:nvPr>
        </p:nvSpPr>
        <p:spPr bwMode="auto">
          <a:xfrm>
            <a:off x="2760118" y="5864097"/>
            <a:ext cx="330901" cy="45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normAutofit fontScale="725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3200" b="1" dirty="0">
                <a:solidFill>
                  <a:schemeClr val="bg1"/>
                </a:solidFill>
                <a:latin typeface="+mn-lt"/>
                <a:ea typeface="+mn-ea"/>
              </a:rPr>
              <a:t>6</a:t>
            </a:r>
            <a:endParaRPr lang="zh-CN" altLang="en-US" sz="3200" b="1" dirty="0">
              <a:solidFill>
                <a:schemeClr val="bg1"/>
              </a:solidFill>
              <a:latin typeface="+mn-lt"/>
              <a:ea typeface="+mn-ea"/>
            </a:endParaRPr>
          </a:p>
        </p:txBody>
      </p:sp>
      <p:sp>
        <p:nvSpPr>
          <p:cNvPr id="22" name="文本框 21"/>
          <p:cNvSpPr txBox="1"/>
          <p:nvPr>
            <p:custDataLst>
              <p:tags r:id="rId14"/>
            </p:custDataLst>
          </p:nvPr>
        </p:nvSpPr>
        <p:spPr>
          <a:xfrm>
            <a:off x="2475302" y="403799"/>
            <a:ext cx="827314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2">
                    <a:lumMod val="75000"/>
                  </a:schemeClr>
                </a:solidFill>
                <a:effectLst/>
                <a:latin typeface="Arial" panose="020B0604020202020204" pitchFamily="34" charset="0"/>
                <a:ea typeface="+mj-ea"/>
                <a:cs typeface="+mj-cs"/>
              </a:defRPr>
            </a:lvl1pPr>
          </a:lstStyle>
          <a:p>
            <a:r>
              <a:rPr lang="en-US" altLang="zh-CN" dirty="0">
                <a:latin typeface="+mj-lt"/>
              </a:rPr>
              <a:t> </a:t>
            </a:r>
            <a:r>
              <a:rPr lang="zh-CN" altLang="en-US" dirty="0">
                <a:latin typeface="+mj-lt"/>
              </a:rPr>
              <a:t>目录</a:t>
            </a:r>
            <a:endParaRPr lang="zh-CN" altLang="en-US" dirty="0">
              <a:latin typeface="+mj-lt"/>
            </a:endParaRPr>
          </a:p>
        </p:txBody>
      </p:sp>
    </p:spTree>
    <p:custDataLst>
      <p:tags r:id="rId1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latin typeface="+mj-lt"/>
                <a:ea typeface="+mj-ea"/>
              </a:rPr>
              <a:t>回用反冲洗水上清液混凝试验</a:t>
            </a:r>
            <a:endParaRPr lang="zh-CN" altLang="en-US" dirty="0">
              <a:latin typeface="+mj-lt"/>
              <a:ea typeface="+mj-ea"/>
            </a:endParaRPr>
          </a:p>
        </p:txBody>
      </p:sp>
      <p:sp>
        <p:nvSpPr>
          <p:cNvPr id="4" name="内容占位符 3"/>
          <p:cNvSpPr>
            <a:spLocks noGrp="1"/>
          </p:cNvSpPr>
          <p:nvPr>
            <p:ph idx="1"/>
            <p:custDataLst>
              <p:tags r:id="rId2"/>
            </p:custDataLst>
          </p:nvPr>
        </p:nvSpPr>
        <p:spPr>
          <a:xfrm>
            <a:off x="617220" y="1068705"/>
            <a:ext cx="10946130" cy="5337175"/>
          </a:xfrm>
        </p:spPr>
        <p:txBody>
          <a:bodyPr>
            <a:normAutofit lnSpcReduction="10000"/>
          </a:bodyPr>
          <a:lstStyle/>
          <a:p>
            <a:pPr marL="0" indent="0">
              <a:lnSpc>
                <a:spcPct val="150000"/>
              </a:lnSpc>
              <a:buNone/>
            </a:pPr>
            <a:r>
              <a:rPr lang="en-US" altLang="zh-CN" b="1" smtClean="0">
                <a:latin typeface="+mn-lt"/>
                <a:ea typeface="+mn-ea"/>
              </a:rPr>
              <a:t>试验条件</a:t>
            </a:r>
            <a:endParaRPr lang="en-US" altLang="zh-CN" b="1" smtClean="0">
              <a:latin typeface="+mn-lt"/>
              <a:ea typeface="+mn-ea"/>
            </a:endParaRPr>
          </a:p>
          <a:p>
            <a:pPr indent="457200" fontAlgn="auto">
              <a:lnSpc>
                <a:spcPct val="150000"/>
              </a:lnSpc>
            </a:pPr>
            <a:r>
              <a:rPr lang="en-US" altLang="zh-CN" b="1" smtClean="0">
                <a:solidFill>
                  <a:srgbClr val="002060"/>
                </a:solidFill>
                <a:latin typeface="+mn-lt"/>
                <a:ea typeface="+mn-ea"/>
              </a:rPr>
              <a:t>混凝试验取</a:t>
            </a:r>
            <a:r>
              <a:rPr lang="zh-CN" altLang="en-US" b="1" smtClean="0">
                <a:solidFill>
                  <a:srgbClr val="002060"/>
                </a:solidFill>
                <a:latin typeface="+mn-lt"/>
                <a:ea typeface="+mn-ea"/>
              </a:rPr>
              <a:t>东江</a:t>
            </a:r>
            <a:r>
              <a:rPr lang="en-US" altLang="zh-CN" b="1" smtClean="0">
                <a:solidFill>
                  <a:srgbClr val="002060"/>
                </a:solidFill>
                <a:latin typeface="+mn-lt"/>
                <a:ea typeface="+mn-ea"/>
              </a:rPr>
              <a:t>原水和砂滤池反冲洗水，</a:t>
            </a:r>
            <a:r>
              <a:rPr lang="zh-CN" altLang="en-US" b="1" smtClean="0">
                <a:solidFill>
                  <a:srgbClr val="002060"/>
                </a:solidFill>
                <a:latin typeface="+mn-lt"/>
                <a:ea typeface="+mn-ea"/>
              </a:rPr>
              <a:t>混凝剂</a:t>
            </a:r>
            <a:r>
              <a:rPr lang="en-US" altLang="zh-CN" b="1" smtClean="0">
                <a:solidFill>
                  <a:srgbClr val="002060"/>
                </a:solidFill>
                <a:latin typeface="+mn-lt"/>
                <a:ea typeface="+mn-ea"/>
              </a:rPr>
              <a:t>采用</a:t>
            </a:r>
            <a:r>
              <a:rPr lang="zh-CN" altLang="en-US" b="1" smtClean="0">
                <a:solidFill>
                  <a:srgbClr val="002060"/>
                </a:solidFill>
                <a:latin typeface="+mn-lt"/>
                <a:ea typeface="+mn-ea"/>
              </a:rPr>
              <a:t>液体</a:t>
            </a:r>
            <a:r>
              <a:rPr lang="en-US" altLang="zh-CN" b="1" smtClean="0">
                <a:solidFill>
                  <a:srgbClr val="002060"/>
                </a:solidFill>
                <a:latin typeface="+mn-lt"/>
                <a:ea typeface="+mn-ea"/>
              </a:rPr>
              <a:t>PAC，试验期间PAC的投加量为12~15mg/L。</a:t>
            </a:r>
            <a:endParaRPr lang="en-US" altLang="zh-CN" b="1" smtClean="0">
              <a:solidFill>
                <a:srgbClr val="002060"/>
              </a:solidFill>
              <a:latin typeface="+mn-lt"/>
              <a:ea typeface="+mn-ea"/>
            </a:endParaRPr>
          </a:p>
          <a:p>
            <a:pPr indent="457200" fontAlgn="auto">
              <a:lnSpc>
                <a:spcPct val="150000"/>
              </a:lnSpc>
            </a:pPr>
            <a:endParaRPr lang="en-US" altLang="zh-CN" b="1" smtClean="0">
              <a:solidFill>
                <a:srgbClr val="002060"/>
              </a:solidFill>
              <a:latin typeface="+mn-lt"/>
              <a:ea typeface="+mn-ea"/>
            </a:endParaRPr>
          </a:p>
          <a:p>
            <a:pPr marL="0" indent="0">
              <a:lnSpc>
                <a:spcPct val="150000"/>
              </a:lnSpc>
              <a:buNone/>
            </a:pPr>
            <a:r>
              <a:rPr lang="en-US" altLang="zh-CN" b="1" smtClean="0">
                <a:latin typeface="+mn-lt"/>
                <a:ea typeface="+mn-ea"/>
              </a:rPr>
              <a:t> 试验方法</a:t>
            </a:r>
            <a:endParaRPr lang="en-US" altLang="zh-CN" b="1" smtClean="0">
              <a:latin typeface="+mn-lt"/>
              <a:ea typeface="+mn-ea"/>
            </a:endParaRPr>
          </a:p>
          <a:p>
            <a:pPr indent="457200" fontAlgn="auto">
              <a:lnSpc>
                <a:spcPct val="150000"/>
              </a:lnSpc>
            </a:pPr>
            <a:r>
              <a:rPr lang="en-US" altLang="zh-CN" b="1" smtClean="0">
                <a:solidFill>
                  <a:srgbClr val="002060"/>
                </a:solidFill>
                <a:latin typeface="+mn-lt"/>
                <a:ea typeface="+mn-ea"/>
              </a:rPr>
              <a:t>为考察回用方式对出水水质的影响，回用方式设置为3种，分别是：滤池反冲洗水直接回用、滤池反冲洗水静置15min取上清液回用</a:t>
            </a:r>
            <a:r>
              <a:rPr lang="zh-CN" altLang="en-US" b="1" smtClean="0">
                <a:solidFill>
                  <a:srgbClr val="002060"/>
                </a:solidFill>
                <a:latin typeface="+mn-lt"/>
                <a:ea typeface="+mn-ea"/>
              </a:rPr>
              <a:t>、</a:t>
            </a:r>
            <a:r>
              <a:rPr lang="en-US" altLang="zh-CN" b="1" smtClean="0">
                <a:solidFill>
                  <a:srgbClr val="002060"/>
                </a:solidFill>
                <a:latin typeface="+mn-lt"/>
                <a:ea typeface="+mn-ea"/>
              </a:rPr>
              <a:t>滤池反冲洗水静置30min取上清液回用。</a:t>
            </a:r>
            <a:endParaRPr lang="en-US" altLang="zh-CN" b="1" smtClean="0">
              <a:solidFill>
                <a:srgbClr val="002060"/>
              </a:solidFill>
              <a:latin typeface="+mn-lt"/>
              <a:ea typeface="+mn-ea"/>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4"/>
          <p:cNvPicPr>
            <a:picLocks noChangeAspect="1"/>
          </p:cNvPicPr>
          <p:nvPr/>
        </p:nvPicPr>
        <p:blipFill>
          <a:blip r:embed="rId1"/>
          <a:srcRect t="48126" r="6848"/>
          <a:stretch>
            <a:fillRect/>
          </a:stretch>
        </p:blipFill>
        <p:spPr>
          <a:xfrm>
            <a:off x="104140" y="1092200"/>
            <a:ext cx="11983720" cy="4673600"/>
          </a:xfrm>
          <a:prstGeom prst="rect">
            <a:avLst/>
          </a:prstGeom>
          <a:noFill/>
          <a:ln w="9525">
            <a:noFill/>
          </a:ln>
        </p:spPr>
      </p:pic>
      <p:sp>
        <p:nvSpPr>
          <p:cNvPr id="5" name="标题 1"/>
          <p:cNvSpPr>
            <a:spLocks noGrp="1"/>
          </p:cNvSpPr>
          <p:nvPr>
            <p:custDataLst>
              <p:tags r:id="rId2"/>
            </p:custDataLst>
          </p:nvPr>
        </p:nvSpPr>
        <p:spPr>
          <a:xfrm>
            <a:off x="496570" y="295275"/>
            <a:ext cx="6798945" cy="61849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回用反冲洗水上清液混凝试验</a:t>
            </a:r>
            <a:endParaRPr lang="zh-CN" altLang="en-US" sz="3200" b="1" dirty="0">
              <a:solidFill>
                <a:schemeClr val="accent2"/>
              </a:solidFill>
              <a:latin typeface="+mj-lt"/>
              <a:ea typeface="+mj-ea"/>
              <a:cs typeface="+mj-cs"/>
            </a:endParaRPr>
          </a:p>
        </p:txBody>
      </p:sp>
      <p:sp>
        <p:nvSpPr>
          <p:cNvPr id="6" name="文本框 5"/>
          <p:cNvSpPr txBox="1"/>
          <p:nvPr/>
        </p:nvSpPr>
        <p:spPr>
          <a:xfrm>
            <a:off x="2379980" y="5948680"/>
            <a:ext cx="8617585" cy="460375"/>
          </a:xfrm>
          <a:prstGeom prst="rect">
            <a:avLst/>
          </a:prstGeom>
          <a:noFill/>
          <a:ln w="9525">
            <a:noFill/>
          </a:ln>
        </p:spPr>
        <p:txBody>
          <a:bodyPr wrap="square">
            <a:spAutoFit/>
          </a:bodyPr>
          <a:p>
            <a:pPr indent="0"/>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3.2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反冲洗水直接回用方式与沉淀后回用上清液方式对比</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3009900" y="3625215"/>
            <a:ext cx="6858635" cy="550545"/>
          </a:xfrm>
        </p:spPr>
        <p:txBody>
          <a:bodyPr>
            <a:normAutofit fontScale="90000"/>
          </a:bodyPr>
          <a:lstStyle/>
          <a:p>
            <a:r>
              <a:rPr lang="zh-CN" altLang="en-US" sz="3200" b="1" dirty="0">
                <a:latin typeface="+mj-lt"/>
                <a:ea typeface="+mj-ea"/>
              </a:rPr>
              <a:t>反冲洗水直接回用的水厂生产性试验研究</a:t>
            </a:r>
            <a:endParaRPr lang="zh-CN" altLang="en-US" sz="3200" b="1" dirty="0">
              <a:latin typeface="+mj-lt"/>
              <a:ea typeface="+mj-ea"/>
            </a:endParaRPr>
          </a:p>
        </p:txBody>
      </p:sp>
      <p:sp>
        <p:nvSpPr>
          <p:cNvPr id="10" name="文本框 9"/>
          <p:cNvSpPr txBox="1"/>
          <p:nvPr>
            <p:custDataLst>
              <p:tags r:id="rId2"/>
            </p:custDataLst>
          </p:nvPr>
        </p:nvSpPr>
        <p:spPr>
          <a:xfrm>
            <a:off x="4462464" y="2629694"/>
            <a:ext cx="3024187" cy="716756"/>
          </a:xfrm>
          <a:prstGeom prst="rect">
            <a:avLst/>
          </a:prstGeom>
          <a:noFill/>
        </p:spPr>
        <p:txBody>
          <a:bodyPr wrap="none"/>
          <a:lstStyle/>
          <a:p>
            <a:pPr>
              <a:defRPr/>
            </a:pPr>
            <a:r>
              <a:rPr lang="en-US" altLang="zh-CN" sz="44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rPr>
              <a:t>SECTION</a:t>
            </a:r>
            <a:endParaRPr lang="zh-CN" altLang="en-US" sz="80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endParaRPr>
          </a:p>
        </p:txBody>
      </p:sp>
      <p:sp>
        <p:nvSpPr>
          <p:cNvPr id="12" name="KSO_ST1"/>
          <p:cNvSpPr txBox="1"/>
          <p:nvPr>
            <p:custDataLst>
              <p:tags r:id="rId3"/>
            </p:custDataLst>
          </p:nvPr>
        </p:nvSpPr>
        <p:spPr>
          <a:xfrm>
            <a:off x="7353300" y="2508251"/>
            <a:ext cx="838200" cy="12350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11500" b="0" i="0" kern="1200" baseline="0">
                <a:solidFill>
                  <a:schemeClr val="accent2">
                    <a:lumMod val="75000"/>
                  </a:schemeClr>
                </a:solidFill>
                <a:effectLst/>
                <a:latin typeface="Arial" panose="020B0604020202020204" pitchFamily="34" charset="0"/>
                <a:ea typeface="+mj-ea"/>
                <a:cs typeface="+mj-cs"/>
              </a:defRPr>
            </a:lvl1pPr>
          </a:lstStyle>
          <a:p>
            <a:r>
              <a:rPr lang="en-US" altLang="zh-CN" dirty="0"/>
              <a:t>4</a:t>
            </a:r>
            <a:endParaRPr lang="en-US" dirty="0"/>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88415" y="1057275"/>
            <a:ext cx="10089515" cy="2802890"/>
          </a:xfrm>
          <a:prstGeom prst="rect">
            <a:avLst/>
          </a:prstGeom>
          <a:ln w="28575" cmpd="sng">
            <a:solidFill>
              <a:schemeClr val="accent1">
                <a:shade val="50000"/>
              </a:schemeClr>
            </a:solidFill>
            <a:prstDash val="solid"/>
          </a:ln>
        </p:spPr>
      </p:pic>
      <p:sp>
        <p:nvSpPr>
          <p:cNvPr id="100" name="文本框 99"/>
          <p:cNvSpPr txBox="1"/>
          <p:nvPr/>
        </p:nvSpPr>
        <p:spPr>
          <a:xfrm>
            <a:off x="687705" y="4650105"/>
            <a:ext cx="11002010" cy="2030095"/>
          </a:xfrm>
          <a:prstGeom prst="rect">
            <a:avLst/>
          </a:prstGeom>
          <a:noFill/>
          <a:ln w="9525">
            <a:noFill/>
          </a:ln>
        </p:spPr>
        <p:txBody>
          <a:bodyPr wrap="square">
            <a:spAutoFit/>
          </a:bodyPr>
          <a:p>
            <a:pPr indent="0">
              <a:lnSpc>
                <a:spcPct val="150000"/>
              </a:lnSpc>
            </a:pPr>
            <a:r>
              <a:rPr lang="en-US" altLang="zh-CN" sz="2800" b="1" smtClean="0">
                <a:solidFill>
                  <a:srgbClr val="002060"/>
                </a:solidFill>
              </a:rPr>
              <a:t>选择</a:t>
            </a:r>
            <a:r>
              <a:rPr lang="zh-CN" altLang="zh-CN" sz="2800" b="1" smtClean="0">
                <a:solidFill>
                  <a:srgbClr val="002060"/>
                </a:solidFill>
              </a:rPr>
              <a:t>第三水厂</a:t>
            </a:r>
            <a:r>
              <a:rPr lang="en-US" altLang="zh-CN" sz="2800" b="1" smtClean="0">
                <a:solidFill>
                  <a:srgbClr val="002060"/>
                </a:solidFill>
              </a:rPr>
              <a:t>一期及二期工艺进行生产性对照试验。其中，一期工艺直接回用滤池反冲洗水，回流比为2%~8%，每天回流时间为大约18h，</a:t>
            </a:r>
            <a:r>
              <a:rPr lang="en-US" altLang="zh-CN" sz="2800" b="1" smtClean="0">
                <a:solidFill>
                  <a:srgbClr val="002060"/>
                </a:solidFill>
                <a:sym typeface="+mn-ea"/>
              </a:rPr>
              <a:t>滤池反冲洗水</a:t>
            </a:r>
            <a:r>
              <a:rPr lang="en-US" altLang="zh-CN" sz="2800" b="1" smtClean="0">
                <a:solidFill>
                  <a:srgbClr val="002060"/>
                </a:solidFill>
              </a:rPr>
              <a:t>每天有约6h不回用</a:t>
            </a:r>
            <a:r>
              <a:rPr lang="zh-CN" altLang="en-US" sz="2800" b="1" smtClean="0">
                <a:solidFill>
                  <a:srgbClr val="002060"/>
                </a:solidFill>
              </a:rPr>
              <a:t>，</a:t>
            </a:r>
            <a:r>
              <a:rPr lang="en-US" altLang="zh-CN" sz="2800" b="1" smtClean="0">
                <a:solidFill>
                  <a:srgbClr val="002060"/>
                </a:solidFill>
              </a:rPr>
              <a:t>二期</a:t>
            </a:r>
            <a:r>
              <a:rPr lang="zh-CN" altLang="en-US" sz="2800" b="1" smtClean="0">
                <a:solidFill>
                  <a:srgbClr val="002060"/>
                </a:solidFill>
              </a:rPr>
              <a:t>没有回用滤池反冲洗水。</a:t>
            </a:r>
            <a:endParaRPr lang="zh-CN" altLang="en-US" sz="2800" b="1" smtClean="0">
              <a:solidFill>
                <a:srgbClr val="002060"/>
              </a:solidFill>
            </a:endParaRPr>
          </a:p>
        </p:txBody>
      </p:sp>
      <p:sp>
        <p:nvSpPr>
          <p:cNvPr id="5" name="标题 4"/>
          <p:cNvSpPr>
            <a:spLocks noGrp="1"/>
          </p:cNvSpPr>
          <p:nvPr>
            <p:ph type="title"/>
            <p:custDataLst>
              <p:tags r:id="rId2"/>
            </p:custDataLst>
          </p:nvPr>
        </p:nvSpPr>
        <p:spPr>
          <a:xfrm>
            <a:off x="376555" y="170180"/>
            <a:ext cx="5608955" cy="550545"/>
          </a:xfrm>
        </p:spPr>
        <p:txBody>
          <a:bodyPr>
            <a:normAutofit/>
          </a:bodyPr>
          <a:p>
            <a:r>
              <a:rPr lang="zh-CN" altLang="en-US" sz="3200" b="1" dirty="0">
                <a:latin typeface="+mj-lt"/>
                <a:ea typeface="+mj-ea"/>
              </a:rPr>
              <a:t>水厂滤池反冲洗水回用系统</a:t>
            </a:r>
            <a:endParaRPr lang="zh-CN" altLang="en-US" sz="3200" b="1" dirty="0">
              <a:latin typeface="+mj-lt"/>
              <a:ea typeface="+mj-ea"/>
            </a:endParaRPr>
          </a:p>
        </p:txBody>
      </p:sp>
      <p:sp>
        <p:nvSpPr>
          <p:cNvPr id="6" name="文本框 5"/>
          <p:cNvSpPr txBox="1"/>
          <p:nvPr/>
        </p:nvSpPr>
        <p:spPr>
          <a:xfrm>
            <a:off x="4868545" y="3945255"/>
            <a:ext cx="4572000" cy="460375"/>
          </a:xfrm>
          <a:prstGeom prst="rect">
            <a:avLst/>
          </a:prstGeom>
          <a:noFill/>
          <a:ln w="9525">
            <a:noFill/>
          </a:ln>
        </p:spPr>
        <p:txBody>
          <a:bodyPr wrap="square">
            <a:spAutoFit/>
          </a:bodyPr>
          <a:p>
            <a:pPr indent="0"/>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第三水厂工艺流程图</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3742899" name="图片 1073742898" descr="回用水管示意图"/>
          <p:cNvPicPr>
            <a:picLocks noChangeAspect="1"/>
          </p:cNvPicPr>
          <p:nvPr/>
        </p:nvPicPr>
        <p:blipFill>
          <a:blip r:embed="rId1"/>
          <a:stretch>
            <a:fillRect/>
          </a:stretch>
        </p:blipFill>
        <p:spPr>
          <a:xfrm>
            <a:off x="6230620" y="897890"/>
            <a:ext cx="5754370" cy="4426585"/>
          </a:xfrm>
          <a:prstGeom prst="rect">
            <a:avLst/>
          </a:prstGeom>
          <a:noFill/>
          <a:ln w="9525">
            <a:noFill/>
          </a:ln>
        </p:spPr>
      </p:pic>
      <p:sp>
        <p:nvSpPr>
          <p:cNvPr id="5" name="标题 4"/>
          <p:cNvSpPr>
            <a:spLocks noGrp="1"/>
          </p:cNvSpPr>
          <p:nvPr>
            <p:ph type="title"/>
            <p:custDataLst>
              <p:tags r:id="rId2"/>
            </p:custDataLst>
          </p:nvPr>
        </p:nvSpPr>
        <p:spPr>
          <a:xfrm>
            <a:off x="376555" y="170180"/>
            <a:ext cx="6131560" cy="550545"/>
          </a:xfrm>
        </p:spPr>
        <p:txBody>
          <a:bodyPr>
            <a:normAutofit/>
          </a:bodyPr>
          <a:p>
            <a:r>
              <a:rPr lang="zh-CN" altLang="en-US" sz="3200" b="1" dirty="0">
                <a:latin typeface="+mj-lt"/>
                <a:ea typeface="+mj-ea"/>
              </a:rPr>
              <a:t>水厂滤池反冲洗水直接回用系统</a:t>
            </a:r>
            <a:endParaRPr lang="zh-CN" altLang="en-US" sz="3200" b="1" dirty="0">
              <a:latin typeface="+mj-lt"/>
              <a:ea typeface="+mj-ea"/>
            </a:endParaRPr>
          </a:p>
        </p:txBody>
      </p:sp>
      <p:pic>
        <p:nvPicPr>
          <p:cNvPr id="1073742894" name="图片 1073742893" descr="{5F9653F0-2786-400F-A93F-18C03E0A9A60}"/>
          <p:cNvPicPr>
            <a:picLocks noChangeAspect="1"/>
          </p:cNvPicPr>
          <p:nvPr/>
        </p:nvPicPr>
        <p:blipFill>
          <a:blip r:embed="rId3"/>
          <a:stretch>
            <a:fillRect/>
          </a:stretch>
        </p:blipFill>
        <p:spPr>
          <a:xfrm>
            <a:off x="98425" y="939800"/>
            <a:ext cx="6001385" cy="4425950"/>
          </a:xfrm>
          <a:prstGeom prst="rect">
            <a:avLst/>
          </a:prstGeom>
          <a:noFill/>
          <a:ln w="9525">
            <a:noFill/>
          </a:ln>
        </p:spPr>
      </p:pic>
      <p:sp>
        <p:nvSpPr>
          <p:cNvPr id="6" name="文本框 5"/>
          <p:cNvSpPr txBox="1"/>
          <p:nvPr/>
        </p:nvSpPr>
        <p:spPr>
          <a:xfrm>
            <a:off x="3463290" y="5967730"/>
            <a:ext cx="5265420" cy="460375"/>
          </a:xfrm>
          <a:prstGeom prst="rect">
            <a:avLst/>
          </a:prstGeom>
          <a:noFill/>
          <a:ln w="9525">
            <a:noFill/>
          </a:ln>
        </p:spPr>
        <p:txBody>
          <a:bodyPr wrap="square">
            <a:spAutoFit/>
          </a:bodyPr>
          <a:p>
            <a:pPr indent="0"/>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水厂滤池反冲洗水直接回用示意图</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custDataLst>
              <p:tags r:id="rId1"/>
            </p:custDataLst>
          </p:nvPr>
        </p:nvSpPr>
        <p:spPr>
          <a:xfrm>
            <a:off x="376555" y="170180"/>
            <a:ext cx="6131560" cy="550545"/>
          </a:xfrm>
        </p:spPr>
        <p:txBody>
          <a:bodyPr>
            <a:normAutofit/>
          </a:bodyPr>
          <a:p>
            <a:r>
              <a:rPr lang="zh-CN" altLang="en-US" sz="3200" b="1" dirty="0">
                <a:latin typeface="+mj-lt"/>
                <a:ea typeface="+mj-ea"/>
              </a:rPr>
              <a:t>水厂滤池反冲洗水直接回用系统</a:t>
            </a:r>
            <a:endParaRPr lang="zh-CN" altLang="en-US" sz="3200" b="1" dirty="0">
              <a:latin typeface="+mj-lt"/>
              <a:ea typeface="+mj-ea"/>
            </a:endParaRPr>
          </a:p>
        </p:txBody>
      </p:sp>
      <p:pic>
        <p:nvPicPr>
          <p:cNvPr id="6" name="图片 5" descr="微信图片_20180508111642"/>
          <p:cNvPicPr>
            <a:picLocks noChangeAspect="1"/>
          </p:cNvPicPr>
          <p:nvPr/>
        </p:nvPicPr>
        <p:blipFill>
          <a:blip r:embed="rId2"/>
          <a:stretch>
            <a:fillRect/>
          </a:stretch>
        </p:blipFill>
        <p:spPr>
          <a:xfrm>
            <a:off x="193040" y="1310005"/>
            <a:ext cx="3536315" cy="4470400"/>
          </a:xfrm>
          <a:prstGeom prst="rect">
            <a:avLst/>
          </a:prstGeom>
        </p:spPr>
      </p:pic>
      <p:pic>
        <p:nvPicPr>
          <p:cNvPr id="7" name="图片 6" descr="微信图片_20180508111646"/>
          <p:cNvPicPr>
            <a:picLocks noChangeAspect="1"/>
          </p:cNvPicPr>
          <p:nvPr/>
        </p:nvPicPr>
        <p:blipFill>
          <a:blip r:embed="rId3"/>
          <a:stretch>
            <a:fillRect/>
          </a:stretch>
        </p:blipFill>
        <p:spPr>
          <a:xfrm>
            <a:off x="3814445" y="1296035"/>
            <a:ext cx="3503930" cy="4471035"/>
          </a:xfrm>
          <a:prstGeom prst="rect">
            <a:avLst/>
          </a:prstGeom>
        </p:spPr>
      </p:pic>
      <p:pic>
        <p:nvPicPr>
          <p:cNvPr id="8" name="图片 7" descr="微信图片_20180508111638"/>
          <p:cNvPicPr>
            <a:picLocks noChangeAspect="1"/>
          </p:cNvPicPr>
          <p:nvPr/>
        </p:nvPicPr>
        <p:blipFill>
          <a:blip r:embed="rId4"/>
          <a:srcRect l="-413" t="-2780" r="17173"/>
          <a:stretch>
            <a:fillRect/>
          </a:stretch>
        </p:blipFill>
        <p:spPr>
          <a:xfrm>
            <a:off x="7445375" y="336550"/>
            <a:ext cx="4061460" cy="2835910"/>
          </a:xfrm>
          <a:prstGeom prst="rect">
            <a:avLst/>
          </a:prstGeom>
        </p:spPr>
      </p:pic>
      <p:pic>
        <p:nvPicPr>
          <p:cNvPr id="9" name="图片 8" descr="微信图片_20180508111634"/>
          <p:cNvPicPr>
            <a:picLocks noChangeAspect="1"/>
          </p:cNvPicPr>
          <p:nvPr/>
        </p:nvPicPr>
        <p:blipFill>
          <a:blip r:embed="rId5"/>
          <a:srcRect l="7952" t="18937" r="46184" b="8136"/>
          <a:stretch>
            <a:fillRect/>
          </a:stretch>
        </p:blipFill>
        <p:spPr>
          <a:xfrm>
            <a:off x="7922895" y="3258185"/>
            <a:ext cx="3078480" cy="3426460"/>
          </a:xfrm>
          <a:prstGeom prst="rect">
            <a:avLst/>
          </a:prstGeom>
        </p:spPr>
      </p:pic>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516255" y="387350"/>
            <a:ext cx="6127115" cy="160020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最大回流比对出水浊度的影响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203835" y="1987550"/>
            <a:ext cx="4836160" cy="3361690"/>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342900" lvl="0" indent="-342900" fontAlgn="auto">
              <a:lnSpc>
                <a:spcPct val="150000"/>
              </a:lnSpc>
              <a:buFont typeface="Wingdings" panose="05000000000000000000" charset="0"/>
              <a:buChar char=""/>
            </a:pPr>
            <a:r>
              <a:rPr lang="zh-CN" altLang="en-US" sz="2400" b="1">
                <a:solidFill>
                  <a:srgbClr val="002060"/>
                </a:solidFill>
              </a:rPr>
              <a:t>测试的数据显示，</a:t>
            </a:r>
            <a:r>
              <a:rPr lang="en-US" altLang="zh-CN" sz="2400" b="1">
                <a:solidFill>
                  <a:srgbClr val="002060"/>
                </a:solidFill>
              </a:rPr>
              <a:t>一期和二期工艺的待滤水浊度均小于1 NTU</a:t>
            </a:r>
            <a:r>
              <a:rPr lang="zh-CN" altLang="en-US" sz="2400" b="1">
                <a:solidFill>
                  <a:srgbClr val="002060"/>
                </a:solidFill>
              </a:rPr>
              <a:t>，砂滤后水浊度</a:t>
            </a:r>
            <a:r>
              <a:rPr lang="en-US" altLang="zh-CN" sz="2400" b="1">
                <a:solidFill>
                  <a:srgbClr val="002060"/>
                </a:solidFill>
              </a:rPr>
              <a:t>均在0.3 NTU以下</a:t>
            </a:r>
            <a:r>
              <a:rPr lang="zh-CN" altLang="en-US" sz="2400" b="1">
                <a:solidFill>
                  <a:srgbClr val="002060"/>
                </a:solidFill>
              </a:rPr>
              <a:t>。</a:t>
            </a:r>
            <a:endParaRPr lang="zh-CN" altLang="en-US" sz="2400" b="1">
              <a:solidFill>
                <a:srgbClr val="002060"/>
              </a:solidFill>
            </a:endParaRPr>
          </a:p>
          <a:p>
            <a:pPr marL="342900" lvl="0" indent="-342900" fontAlgn="auto">
              <a:lnSpc>
                <a:spcPct val="150000"/>
              </a:lnSpc>
              <a:buFont typeface="Wingdings" panose="05000000000000000000" charset="0"/>
              <a:buChar char=""/>
            </a:pPr>
            <a:r>
              <a:rPr lang="en-US" altLang="zh-CN" sz="2400" b="1">
                <a:solidFill>
                  <a:srgbClr val="002060"/>
                </a:solidFill>
              </a:rPr>
              <a:t>直接回用反冲洗水不会对后续工艺的出水浊度产生影响</a:t>
            </a:r>
            <a:endParaRPr lang="en-US" altLang="zh-CN" sz="2400" b="1">
              <a:solidFill>
                <a:srgbClr val="002060"/>
              </a:solidFill>
            </a:endParaRPr>
          </a:p>
          <a:p>
            <a:pPr marL="342900" lvl="0" indent="-342900" fontAlgn="auto">
              <a:lnSpc>
                <a:spcPct val="150000"/>
              </a:lnSpc>
            </a:pPr>
            <a:endParaRPr lang="en-US" altLang="zh-CN" sz="2400" b="1">
              <a:solidFill>
                <a:srgbClr val="002060"/>
              </a:solidFill>
            </a:endParaRPr>
          </a:p>
        </p:txBody>
      </p:sp>
      <p:graphicFrame>
        <p:nvGraphicFramePr>
          <p:cNvPr id="1073742850" name="对象 1073742849"/>
          <p:cNvGraphicFramePr/>
          <p:nvPr/>
        </p:nvGraphicFramePr>
        <p:xfrm>
          <a:off x="5328285" y="1463040"/>
          <a:ext cx="6520180" cy="3932555"/>
        </p:xfrm>
        <a:graphic>
          <a:graphicData uri="http://schemas.openxmlformats.org/presentationml/2006/ole">
            <mc:AlternateContent xmlns:mc="http://schemas.openxmlformats.org/markup-compatibility/2006">
              <mc:Choice xmlns:v="urn:schemas-microsoft-com:vml" Requires="v">
                <p:oleObj spid="_x0000_s3076" name="" r:id="rId3" imgW="3829050" imgH="2238375" progId="StaticMetafile">
                  <p:embed/>
                </p:oleObj>
              </mc:Choice>
              <mc:Fallback>
                <p:oleObj name="" r:id="rId3" imgW="3829050" imgH="2238375" progId="StaticMetafile">
                  <p:embed/>
                  <p:pic>
                    <p:nvPicPr>
                      <p:cNvPr id="0" name="图片 3075"/>
                      <p:cNvPicPr/>
                      <p:nvPr/>
                    </p:nvPicPr>
                    <p:blipFill>
                      <a:blip r:embed="rId4"/>
                      <a:stretch>
                        <a:fillRect/>
                      </a:stretch>
                    </p:blipFill>
                    <p:spPr>
                      <a:xfrm>
                        <a:off x="5328285" y="1463040"/>
                        <a:ext cx="6520180" cy="3932555"/>
                      </a:xfrm>
                      <a:prstGeom prst="rect">
                        <a:avLst/>
                      </a:prstGeom>
                      <a:noFill/>
                      <a:ln w="38100">
                        <a:noFill/>
                        <a:miter/>
                      </a:ln>
                    </p:spPr>
                  </p:pic>
                </p:oleObj>
              </mc:Fallback>
            </mc:AlternateContent>
          </a:graphicData>
        </a:graphic>
      </p:graphicFrame>
      <p:sp>
        <p:nvSpPr>
          <p:cNvPr id="103" name="文本框 102"/>
          <p:cNvSpPr txBox="1"/>
          <p:nvPr/>
        </p:nvSpPr>
        <p:spPr>
          <a:xfrm>
            <a:off x="5916930" y="5511800"/>
            <a:ext cx="5581650"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4.</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2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最大回流比对出水浊度的影响</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340995" y="213360"/>
            <a:ext cx="6002020" cy="1600200"/>
          </a:xfrm>
          <a:prstGeom prst="rect">
            <a:avLst/>
          </a:prstGeom>
        </p:spPr>
        <p:txBody>
          <a:bodyPr vert="horz" lIns="91440" tIns="45720" rIns="91440" bIns="45720" rtlCol="0" anchor="t" anchorCtr="0">
            <a:normAutofit/>
          </a:bodyPr>
          <a:lstStyle>
            <a:lvl1pPr>
              <a:defRPr sz="4000"/>
            </a:lvl1pPr>
          </a:lstStyle>
          <a:p>
            <a:r>
              <a:rPr lang="zh-CN" altLang="en-US" sz="3200" dirty="0">
                <a:solidFill>
                  <a:schemeClr val="accent2"/>
                </a:solidFill>
                <a:latin typeface="+mj-lt"/>
                <a:ea typeface="+mj-ea"/>
                <a:cs typeface="+mj-cs"/>
              </a:rPr>
              <a:t>最大回流比对出水有机物的影响</a:t>
            </a:r>
            <a:endParaRPr lang="zh-CN" altLang="en-US" sz="3200"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164465" y="4297045"/>
            <a:ext cx="11863705" cy="2656840"/>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fontAlgn="auto">
              <a:lnSpc>
                <a:spcPct val="150000"/>
              </a:lnSpc>
            </a:pPr>
            <a:r>
              <a:rPr lang="en-US" altLang="zh-CN" sz="2400" b="1">
                <a:solidFill>
                  <a:schemeClr val="tx2"/>
                </a:solidFill>
              </a:rPr>
              <a:t> </a:t>
            </a:r>
            <a:r>
              <a:rPr lang="en-US" altLang="zh-CN" sz="2400" b="1">
                <a:solidFill>
                  <a:srgbClr val="002060"/>
                </a:solidFill>
              </a:rPr>
              <a:t>一期</a:t>
            </a:r>
            <a:r>
              <a:rPr lang="zh-CN" altLang="en-US" sz="2400" b="1">
                <a:solidFill>
                  <a:srgbClr val="002060"/>
                </a:solidFill>
              </a:rPr>
              <a:t>和二期</a:t>
            </a:r>
            <a:r>
              <a:rPr lang="en-US" altLang="zh-CN" sz="2400" b="1">
                <a:solidFill>
                  <a:srgbClr val="002060"/>
                </a:solidFill>
              </a:rPr>
              <a:t>工艺待滤水</a:t>
            </a:r>
            <a:r>
              <a:rPr lang="zh-CN" altLang="en-US" sz="2400" b="1">
                <a:solidFill>
                  <a:srgbClr val="002060"/>
                </a:solidFill>
              </a:rPr>
              <a:t>、滤后水</a:t>
            </a:r>
            <a:r>
              <a:rPr lang="en-US" altLang="zh-CN" sz="2400" b="1">
                <a:solidFill>
                  <a:srgbClr val="002060"/>
                </a:solidFill>
              </a:rPr>
              <a:t>中的TOC、COD</a:t>
            </a:r>
            <a:r>
              <a:rPr lang="en-US" altLang="zh-CN" sz="2400" b="1" baseline="-25000">
                <a:solidFill>
                  <a:srgbClr val="002060"/>
                </a:solidFill>
              </a:rPr>
              <a:t>Mn</a:t>
            </a:r>
            <a:r>
              <a:rPr lang="en-US" altLang="zh-CN" sz="2400" b="1">
                <a:solidFill>
                  <a:srgbClr val="002060"/>
                </a:solidFill>
              </a:rPr>
              <a:t>含量相近，说明</a:t>
            </a:r>
            <a:r>
              <a:rPr lang="zh-CN" altLang="en-US" sz="2400" b="1">
                <a:solidFill>
                  <a:srgbClr val="002060"/>
                </a:solidFill>
              </a:rPr>
              <a:t>即使达到最大回流比</a:t>
            </a:r>
            <a:r>
              <a:rPr lang="en-US" altLang="zh-CN" sz="2400" b="1">
                <a:solidFill>
                  <a:srgbClr val="002060"/>
                </a:solidFill>
              </a:rPr>
              <a:t>8%，直接回用反冲洗水不会增加混凝沉淀出水中有机物</a:t>
            </a:r>
            <a:r>
              <a:rPr lang="zh-CN" altLang="en-US" sz="2400" b="1">
                <a:solidFill>
                  <a:srgbClr val="002060"/>
                </a:solidFill>
              </a:rPr>
              <a:t>的含量</a:t>
            </a:r>
            <a:r>
              <a:rPr lang="en-US" altLang="zh-CN" sz="2400" b="1">
                <a:solidFill>
                  <a:srgbClr val="002060"/>
                </a:solidFill>
              </a:rPr>
              <a:t>。</a:t>
            </a:r>
            <a:endParaRPr lang="en-US" altLang="zh-CN" sz="2400" b="1">
              <a:solidFill>
                <a:srgbClr val="002060"/>
              </a:solidFill>
            </a:endParaRPr>
          </a:p>
        </p:txBody>
      </p:sp>
      <p:graphicFrame>
        <p:nvGraphicFramePr>
          <p:cNvPr id="1073742851" name="对象 1073742850"/>
          <p:cNvGraphicFramePr/>
          <p:nvPr/>
        </p:nvGraphicFramePr>
        <p:xfrm>
          <a:off x="819150" y="1005523"/>
          <a:ext cx="4046220" cy="2392045"/>
        </p:xfrm>
        <a:graphic>
          <a:graphicData uri="http://schemas.openxmlformats.org/presentationml/2006/ole">
            <mc:AlternateContent xmlns:mc="http://schemas.openxmlformats.org/markup-compatibility/2006">
              <mc:Choice xmlns:v="urn:schemas-microsoft-com:vml" Requires="v">
                <p:oleObj spid="_x0000_s3076" name="" r:id="rId3" imgW="3495675" imgH="2076450" progId="StaticMetafile">
                  <p:embed/>
                </p:oleObj>
              </mc:Choice>
              <mc:Fallback>
                <p:oleObj name="" r:id="rId3" imgW="3495675" imgH="2076450" progId="StaticMetafile">
                  <p:embed/>
                  <p:pic>
                    <p:nvPicPr>
                      <p:cNvPr id="0" name="图片 3075"/>
                      <p:cNvPicPr/>
                      <p:nvPr/>
                    </p:nvPicPr>
                    <p:blipFill>
                      <a:blip r:embed="rId4"/>
                      <a:stretch>
                        <a:fillRect/>
                      </a:stretch>
                    </p:blipFill>
                    <p:spPr>
                      <a:xfrm>
                        <a:off x="819150" y="1005523"/>
                        <a:ext cx="4046220" cy="2392045"/>
                      </a:xfrm>
                      <a:prstGeom prst="rect">
                        <a:avLst/>
                      </a:prstGeom>
                      <a:noFill/>
                      <a:ln w="38100">
                        <a:noFill/>
                        <a:miter/>
                      </a:ln>
                    </p:spPr>
                  </p:pic>
                </p:oleObj>
              </mc:Fallback>
            </mc:AlternateContent>
          </a:graphicData>
        </a:graphic>
      </p:graphicFrame>
      <p:graphicFrame>
        <p:nvGraphicFramePr>
          <p:cNvPr id="1073742853" name="对象 1073742852"/>
          <p:cNvGraphicFramePr/>
          <p:nvPr/>
        </p:nvGraphicFramePr>
        <p:xfrm>
          <a:off x="6234430" y="1109980"/>
          <a:ext cx="3721100" cy="2390400"/>
        </p:xfrm>
        <a:graphic>
          <a:graphicData uri="http://schemas.openxmlformats.org/presentationml/2006/ole">
            <mc:AlternateContent xmlns:mc="http://schemas.openxmlformats.org/markup-compatibility/2006">
              <mc:Choice xmlns:v="urn:schemas-microsoft-com:vml" Requires="v">
                <p:oleObj spid="_x0000_s3" name="" r:id="rId5" imgW="3724275" imgH="2209800" progId="StaticMetafile">
                  <p:embed/>
                </p:oleObj>
              </mc:Choice>
              <mc:Fallback>
                <p:oleObj name="" r:id="rId5" imgW="3724275" imgH="2209800" progId="StaticMetafile">
                  <p:embed/>
                  <p:pic>
                    <p:nvPicPr>
                      <p:cNvPr id="0" name="图片 2"/>
                      <p:cNvPicPr/>
                      <p:nvPr/>
                    </p:nvPicPr>
                    <p:blipFill>
                      <a:blip r:embed="rId6"/>
                      <a:stretch>
                        <a:fillRect/>
                      </a:stretch>
                    </p:blipFill>
                    <p:spPr>
                      <a:xfrm>
                        <a:off x="6234430" y="1109980"/>
                        <a:ext cx="3721100" cy="2390400"/>
                      </a:xfrm>
                      <a:prstGeom prst="rect">
                        <a:avLst/>
                      </a:prstGeom>
                      <a:noFill/>
                      <a:ln w="38100">
                        <a:noFill/>
                        <a:miter/>
                      </a:ln>
                    </p:spPr>
                  </p:pic>
                </p:oleObj>
              </mc:Fallback>
            </mc:AlternateContent>
          </a:graphicData>
        </a:graphic>
      </p:graphicFrame>
      <p:sp>
        <p:nvSpPr>
          <p:cNvPr id="100" name="文本框 99"/>
          <p:cNvSpPr txBox="1"/>
          <p:nvPr/>
        </p:nvSpPr>
        <p:spPr>
          <a:xfrm>
            <a:off x="33655" y="3500120"/>
            <a:ext cx="5080000" cy="368300"/>
          </a:xfrm>
          <a:prstGeom prst="rect">
            <a:avLst/>
          </a:prstGeom>
          <a:noFill/>
          <a:ln w="9525">
            <a:noFill/>
          </a:ln>
        </p:spPr>
        <p:txBody>
          <a:bodyPr>
            <a:spAutoFit/>
          </a:bodyPr>
          <a:p>
            <a:pPr indent="266700" algn="ctr"/>
            <a:r>
              <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图</a:t>
            </a:r>
            <a:r>
              <a:rPr lang="en-US" altLang="zh-CN"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a:t>
            </a:r>
            <a:r>
              <a:rPr lang="en-US" altLang="zh-CN" b="1">
                <a:solidFill>
                  <a:schemeClr val="accent5">
                    <a:lumMod val="50000"/>
                  </a:schemeClr>
                </a:solidFill>
                <a:latin typeface="Times New Roman" panose="02020603050405020304" charset="0"/>
                <a:ea typeface="Times New Roman" panose="02020603050405020304" charset="0"/>
                <a:cs typeface="Times New Roman" panose="02020603050405020304" charset="0"/>
              </a:rPr>
              <a:t>3 </a:t>
            </a:r>
            <a:r>
              <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最大回流比对出水</a:t>
            </a:r>
            <a:r>
              <a:rPr lang="en-US" altLang="zh-CN" b="1">
                <a:solidFill>
                  <a:schemeClr val="accent5">
                    <a:lumMod val="50000"/>
                  </a:schemeClr>
                </a:solidFill>
                <a:latin typeface="Times New Roman" panose="02020603050405020304" charset="0"/>
                <a:ea typeface="Times New Roman" panose="02020603050405020304" charset="0"/>
                <a:cs typeface="Times New Roman" panose="02020603050405020304" charset="0"/>
              </a:rPr>
              <a:t>TOC</a:t>
            </a:r>
            <a:r>
              <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的影响</a:t>
            </a:r>
            <a:endPar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454650" y="3500120"/>
            <a:ext cx="5080000" cy="368300"/>
          </a:xfrm>
          <a:prstGeom prst="rect">
            <a:avLst/>
          </a:prstGeom>
          <a:noFill/>
          <a:ln w="9525">
            <a:noFill/>
          </a:ln>
        </p:spPr>
        <p:txBody>
          <a:bodyPr>
            <a:spAutoFit/>
          </a:bodyPr>
          <a:p>
            <a:pPr indent="266700" algn="ctr"/>
            <a:r>
              <a:rPr lang="en-US" altLang="zh-CN" b="1">
                <a:solidFill>
                  <a:schemeClr val="accent5">
                    <a:lumMod val="50000"/>
                  </a:schemeClr>
                </a:solidFill>
                <a:latin typeface="Times New Roman" panose="02020603050405020304" charset="0"/>
                <a:ea typeface="Times New Roman" panose="02020603050405020304" charset="0"/>
                <a:cs typeface="Times New Roman" panose="02020603050405020304" charset="0"/>
              </a:rPr>
              <a:t>图4.4 </a:t>
            </a:r>
            <a:r>
              <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最大回流比对出水</a:t>
            </a:r>
            <a:r>
              <a:rPr lang="en-US" altLang="zh-CN" b="1">
                <a:solidFill>
                  <a:schemeClr val="accent5">
                    <a:lumMod val="50000"/>
                  </a:schemeClr>
                </a:solidFill>
                <a:latin typeface="Times New Roman" panose="02020603050405020304" charset="0"/>
                <a:ea typeface="Times New Roman" panose="02020603050405020304" charset="0"/>
                <a:cs typeface="Times New Roman" panose="02020603050405020304" charset="0"/>
              </a:rPr>
              <a:t>COD</a:t>
            </a:r>
            <a:r>
              <a:rPr lang="en-US" altLang="zh-CN" b="1" baseline="-25000">
                <a:solidFill>
                  <a:schemeClr val="accent5">
                    <a:lumMod val="50000"/>
                  </a:schemeClr>
                </a:solidFill>
                <a:latin typeface="Times New Roman" panose="02020603050405020304" charset="0"/>
                <a:ea typeface="Times New Roman" panose="02020603050405020304" charset="0"/>
                <a:cs typeface="Times New Roman" panose="02020603050405020304" charset="0"/>
              </a:rPr>
              <a:t>Mn</a:t>
            </a:r>
            <a:r>
              <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的影响</a:t>
            </a:r>
            <a:endParaRPr lang="zh-CN" altLang="en-US"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337820" y="334010"/>
            <a:ext cx="6994525" cy="65024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最大回流比对出水消毒副产物的影响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269875" y="5249545"/>
            <a:ext cx="11192510" cy="5278755"/>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algn="just" fontAlgn="auto">
              <a:lnSpc>
                <a:spcPct val="150000"/>
              </a:lnSpc>
            </a:pPr>
            <a:r>
              <a:rPr lang="en-US" altLang="zh-CN" sz="2400" b="1">
                <a:solidFill>
                  <a:srgbClr val="002060"/>
                </a:solidFill>
              </a:rPr>
              <a:t>与有机物指标相似，</a:t>
            </a:r>
            <a:r>
              <a:rPr lang="en-US" altLang="zh-CN" sz="2400" b="1">
                <a:solidFill>
                  <a:srgbClr val="002060"/>
                </a:solidFill>
                <a:sym typeface="+mn-ea"/>
              </a:rPr>
              <a:t>一期</a:t>
            </a:r>
            <a:r>
              <a:rPr lang="zh-CN" altLang="en-US" sz="2400" b="1">
                <a:solidFill>
                  <a:srgbClr val="002060"/>
                </a:solidFill>
                <a:sym typeface="+mn-ea"/>
              </a:rPr>
              <a:t>和二期</a:t>
            </a:r>
            <a:r>
              <a:rPr lang="en-US" altLang="zh-CN" sz="2400" b="1">
                <a:solidFill>
                  <a:srgbClr val="002060"/>
                </a:solidFill>
                <a:sym typeface="+mn-ea"/>
              </a:rPr>
              <a:t>工艺待滤水</a:t>
            </a:r>
            <a:r>
              <a:rPr lang="zh-CN" altLang="en-US" sz="2400" b="1">
                <a:solidFill>
                  <a:srgbClr val="002060"/>
                </a:solidFill>
                <a:sym typeface="+mn-ea"/>
              </a:rPr>
              <a:t>、滤后水的</a:t>
            </a:r>
            <a:r>
              <a:rPr lang="en-US" altLang="zh-CN" sz="2400" b="1">
                <a:solidFill>
                  <a:srgbClr val="002060"/>
                </a:solidFill>
                <a:sym typeface="+mn-ea"/>
              </a:rPr>
              <a:t>THMFP</a:t>
            </a:r>
            <a:r>
              <a:rPr lang="zh-CN" altLang="en-US" sz="2400" b="1">
                <a:solidFill>
                  <a:srgbClr val="002060"/>
                </a:solidFill>
                <a:sym typeface="+mn-ea"/>
              </a:rPr>
              <a:t>差别很小</a:t>
            </a:r>
            <a:r>
              <a:rPr lang="en-US" altLang="zh-CN" sz="2400" b="1">
                <a:solidFill>
                  <a:srgbClr val="002060"/>
                </a:solidFill>
              </a:rPr>
              <a:t>，</a:t>
            </a:r>
            <a:r>
              <a:rPr lang="zh-CN" altLang="en-US" sz="2400" b="1">
                <a:solidFill>
                  <a:srgbClr val="002060"/>
                </a:solidFill>
              </a:rPr>
              <a:t>说明即使达到最大</a:t>
            </a:r>
            <a:r>
              <a:rPr lang="en-US" altLang="zh-CN" sz="2400" b="1">
                <a:solidFill>
                  <a:srgbClr val="002060"/>
                </a:solidFill>
              </a:rPr>
              <a:t>回流比8%，直接回用反冲洗水不会对出水的THMFP产生影响。</a:t>
            </a:r>
            <a:endParaRPr lang="en-US" altLang="zh-CN" sz="2400" b="1">
              <a:solidFill>
                <a:srgbClr val="002060"/>
              </a:solidFill>
            </a:endParaRPr>
          </a:p>
        </p:txBody>
      </p:sp>
      <p:graphicFrame>
        <p:nvGraphicFramePr>
          <p:cNvPr id="1073742854" name="对象 1073742853"/>
          <p:cNvGraphicFramePr/>
          <p:nvPr/>
        </p:nvGraphicFramePr>
        <p:xfrm>
          <a:off x="2518410" y="854710"/>
          <a:ext cx="6475730" cy="3809365"/>
        </p:xfrm>
        <a:graphic>
          <a:graphicData uri="http://schemas.openxmlformats.org/presentationml/2006/ole">
            <mc:AlternateContent xmlns:mc="http://schemas.openxmlformats.org/markup-compatibility/2006">
              <mc:Choice xmlns:v="urn:schemas-microsoft-com:vml" Requires="v">
                <p:oleObj spid="_x0000_s3076" name="" r:id="rId3" imgW="4600575" imgH="2257425" progId="StaticMetafile">
                  <p:embed/>
                </p:oleObj>
              </mc:Choice>
              <mc:Fallback>
                <p:oleObj name="" r:id="rId3" imgW="4600575" imgH="2257425" progId="StaticMetafile">
                  <p:embed/>
                  <p:pic>
                    <p:nvPicPr>
                      <p:cNvPr id="0" name="图片 3075"/>
                      <p:cNvPicPr/>
                      <p:nvPr/>
                    </p:nvPicPr>
                    <p:blipFill>
                      <a:blip r:embed="rId4"/>
                      <a:stretch>
                        <a:fillRect/>
                      </a:stretch>
                    </p:blipFill>
                    <p:spPr>
                      <a:xfrm>
                        <a:off x="2518410" y="854710"/>
                        <a:ext cx="6475730" cy="3809365"/>
                      </a:xfrm>
                      <a:prstGeom prst="rect">
                        <a:avLst/>
                      </a:prstGeom>
                      <a:noFill/>
                      <a:ln w="38100">
                        <a:noFill/>
                        <a:miter/>
                      </a:ln>
                    </p:spPr>
                  </p:pic>
                </p:oleObj>
              </mc:Fallback>
            </mc:AlternateContent>
          </a:graphicData>
        </a:graphic>
      </p:graphicFrame>
      <p:sp>
        <p:nvSpPr>
          <p:cNvPr id="100" name="文本框 99"/>
          <p:cNvSpPr txBox="1"/>
          <p:nvPr/>
        </p:nvSpPr>
        <p:spPr>
          <a:xfrm>
            <a:off x="3153410" y="4664075"/>
            <a:ext cx="5884545"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4.5</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最大回流比对出水</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THMFP</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的影响</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1259840" y="744855"/>
            <a:ext cx="6525260" cy="557530"/>
          </a:xfrm>
          <a:prstGeom prst="rect">
            <a:avLst/>
          </a:prstGeom>
        </p:spPr>
        <p:txBody>
          <a:bodyPr vert="horz" lIns="91440" tIns="45720" rIns="91440" bIns="45720" rtlCol="0" anchor="t" anchorCtr="0">
            <a:normAutofit lnSpcReduction="10000"/>
          </a:bodyPr>
          <a:lstStyle>
            <a:lvl1pPr>
              <a:defRPr sz="4000"/>
            </a:lvl1pPr>
          </a:lstStyle>
          <a:p>
            <a:r>
              <a:rPr lang="zh-CN" altLang="en-US" sz="3200" b="1" dirty="0">
                <a:solidFill>
                  <a:schemeClr val="accent2"/>
                </a:solidFill>
                <a:latin typeface="+mj-lt"/>
                <a:ea typeface="+mj-ea"/>
                <a:cs typeface="+mj-cs"/>
              </a:rPr>
              <a:t>最大回流比对出水金属指标的影响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116205" y="5108575"/>
            <a:ext cx="11837035" cy="5320030"/>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fontAlgn="auto">
              <a:lnSpc>
                <a:spcPct val="150000"/>
              </a:lnSpc>
            </a:pPr>
            <a:r>
              <a:rPr lang="en-US" altLang="zh-CN" sz="2400" b="1">
                <a:solidFill>
                  <a:schemeClr val="tx2"/>
                </a:solidFill>
              </a:rPr>
              <a:t> </a:t>
            </a:r>
            <a:r>
              <a:rPr lang="en-US" altLang="zh-CN" sz="2400" b="1">
                <a:solidFill>
                  <a:srgbClr val="002060"/>
                </a:solidFill>
              </a:rPr>
              <a:t>在回流比最大时，一期工艺待滤水中的铝浓度</a:t>
            </a:r>
            <a:r>
              <a:rPr lang="zh-CN" altLang="en-US" sz="2400" b="1">
                <a:solidFill>
                  <a:srgbClr val="002060"/>
                </a:solidFill>
              </a:rPr>
              <a:t>与</a:t>
            </a:r>
            <a:r>
              <a:rPr lang="en-US" altLang="zh-CN" sz="2400" b="1">
                <a:solidFill>
                  <a:srgbClr val="002060"/>
                </a:solidFill>
              </a:rPr>
              <a:t>二期工艺</a:t>
            </a:r>
            <a:r>
              <a:rPr lang="zh-CN" altLang="en-US" sz="2400" b="1">
                <a:solidFill>
                  <a:srgbClr val="002060"/>
                </a:solidFill>
              </a:rPr>
              <a:t>相近</a:t>
            </a:r>
            <a:r>
              <a:rPr lang="en-US" altLang="zh-CN" sz="2400" b="1">
                <a:solidFill>
                  <a:srgbClr val="002060"/>
                </a:solidFill>
              </a:rPr>
              <a:t>，经过砂滤池过滤后，水中的铝含量显著降低，两期工艺的滤后水铝浓度均低于0.01 mg/L。直接回用反冲洗水对后续工艺出水中的铝和铁的含量不会产生影响。</a:t>
            </a:r>
            <a:endParaRPr lang="en-US" altLang="zh-CN" sz="2400" b="1">
              <a:solidFill>
                <a:srgbClr val="002060"/>
              </a:solidFill>
            </a:endParaRPr>
          </a:p>
        </p:txBody>
      </p:sp>
      <p:graphicFrame>
        <p:nvGraphicFramePr>
          <p:cNvPr id="1073742855" name="对象 1073742854"/>
          <p:cNvGraphicFramePr/>
          <p:nvPr/>
        </p:nvGraphicFramePr>
        <p:xfrm>
          <a:off x="550545" y="1564640"/>
          <a:ext cx="4696460" cy="2930525"/>
        </p:xfrm>
        <a:graphic>
          <a:graphicData uri="http://schemas.openxmlformats.org/presentationml/2006/ole">
            <mc:AlternateContent xmlns:mc="http://schemas.openxmlformats.org/markup-compatibility/2006">
              <mc:Choice xmlns:v="urn:schemas-microsoft-com:vml" Requires="v">
                <p:oleObj spid="_x0000_s3076" name="" r:id="rId3" imgW="3533775" imgH="2124075" progId="StaticMetafile">
                  <p:embed/>
                </p:oleObj>
              </mc:Choice>
              <mc:Fallback>
                <p:oleObj name="" r:id="rId3" imgW="3533775" imgH="2124075" progId="StaticMetafile">
                  <p:embed/>
                  <p:pic>
                    <p:nvPicPr>
                      <p:cNvPr id="0" name="图片 3075"/>
                      <p:cNvPicPr/>
                      <p:nvPr/>
                    </p:nvPicPr>
                    <p:blipFill>
                      <a:blip r:embed="rId4"/>
                      <a:stretch>
                        <a:fillRect/>
                      </a:stretch>
                    </p:blipFill>
                    <p:spPr>
                      <a:xfrm>
                        <a:off x="550545" y="1564640"/>
                        <a:ext cx="4696460" cy="2930525"/>
                      </a:xfrm>
                      <a:prstGeom prst="rect">
                        <a:avLst/>
                      </a:prstGeom>
                      <a:noFill/>
                      <a:ln w="38100">
                        <a:noFill/>
                        <a:miter/>
                      </a:ln>
                    </p:spPr>
                  </p:pic>
                </p:oleObj>
              </mc:Fallback>
            </mc:AlternateContent>
          </a:graphicData>
        </a:graphic>
      </p:graphicFrame>
      <p:graphicFrame>
        <p:nvGraphicFramePr>
          <p:cNvPr id="1073742856" name="对象 1073742855"/>
          <p:cNvGraphicFramePr/>
          <p:nvPr/>
        </p:nvGraphicFramePr>
        <p:xfrm>
          <a:off x="6486525" y="1564640"/>
          <a:ext cx="4875530" cy="2930400"/>
        </p:xfrm>
        <a:graphic>
          <a:graphicData uri="http://schemas.openxmlformats.org/presentationml/2006/ole">
            <mc:AlternateContent xmlns:mc="http://schemas.openxmlformats.org/markup-compatibility/2006">
              <mc:Choice xmlns:v="urn:schemas-microsoft-com:vml" Requires="v">
                <p:oleObj spid="_x0000_s4" name="" r:id="rId5" imgW="3514725" imgH="2105025" progId="StaticMetafile">
                  <p:embed/>
                </p:oleObj>
              </mc:Choice>
              <mc:Fallback>
                <p:oleObj name="" r:id="rId5" imgW="3514725" imgH="2105025" progId="StaticMetafile">
                  <p:embed/>
                  <p:pic>
                    <p:nvPicPr>
                      <p:cNvPr id="0" name="图片 3"/>
                      <p:cNvPicPr/>
                      <p:nvPr/>
                    </p:nvPicPr>
                    <p:blipFill>
                      <a:blip r:embed="rId6"/>
                      <a:stretch>
                        <a:fillRect/>
                      </a:stretch>
                    </p:blipFill>
                    <p:spPr>
                      <a:xfrm>
                        <a:off x="6486525" y="1564640"/>
                        <a:ext cx="4875530" cy="2930400"/>
                      </a:xfrm>
                      <a:prstGeom prst="rect">
                        <a:avLst/>
                      </a:prstGeom>
                      <a:noFill/>
                      <a:ln w="38100">
                        <a:noFill/>
                        <a:miter/>
                      </a:ln>
                    </p:spPr>
                  </p:pic>
                </p:oleObj>
              </mc:Fallback>
            </mc:AlternateContent>
          </a:graphicData>
        </a:graphic>
      </p:graphicFrame>
      <p:sp>
        <p:nvSpPr>
          <p:cNvPr id="100" name="文本框 99"/>
          <p:cNvSpPr txBox="1"/>
          <p:nvPr/>
        </p:nvSpPr>
        <p:spPr>
          <a:xfrm>
            <a:off x="18415" y="4608830"/>
            <a:ext cx="5718810"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4.</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6</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最大回流比对出水金属铝的影响</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
        <p:nvSpPr>
          <p:cNvPr id="6" name="文本框 5"/>
          <p:cNvSpPr txBox="1"/>
          <p:nvPr/>
        </p:nvSpPr>
        <p:spPr>
          <a:xfrm>
            <a:off x="6038215" y="4608830"/>
            <a:ext cx="5728970"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4.7</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最大回流比对出水金属铁的影响</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spTree>
    <p:custDataLst>
      <p:tags r:id="rId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8"/>
          <p:cNvSpPr txBox="1">
            <a:spLocks noChangeArrowheads="1"/>
          </p:cNvSpPr>
          <p:nvPr>
            <p:custDataLst>
              <p:tags r:id="rId1"/>
            </p:custDataLst>
          </p:nvPr>
        </p:nvSpPr>
        <p:spPr bwMode="auto">
          <a:xfrm>
            <a:off x="2524125" y="250093"/>
            <a:ext cx="65405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lnSpcReduction="10000"/>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ct val="150000"/>
              </a:lnSpc>
              <a:spcBef>
                <a:spcPts val="600"/>
              </a:spcBef>
              <a:spcAft>
                <a:spcPts val="600"/>
              </a:spcAft>
            </a:pPr>
            <a:r>
              <a:rPr lang="zh-CN" altLang="en-US" sz="3600" b="1" dirty="0">
                <a:solidFill>
                  <a:schemeClr val="accent2"/>
                </a:solidFill>
                <a:latin typeface="+mj-lt"/>
                <a:ea typeface="+mj-ea"/>
                <a:cs typeface="+mj-cs"/>
              </a:rPr>
              <a:t>前言</a:t>
            </a:r>
            <a:endParaRPr lang="zh-CN" altLang="en-US" sz="3600" b="1" dirty="0">
              <a:solidFill>
                <a:schemeClr val="accent2"/>
              </a:solidFill>
              <a:latin typeface="+mj-lt"/>
              <a:ea typeface="+mj-ea"/>
              <a:cs typeface="+mj-cs"/>
            </a:endParaRPr>
          </a:p>
        </p:txBody>
      </p:sp>
      <p:sp>
        <p:nvSpPr>
          <p:cNvPr id="14" name="文本框 13"/>
          <p:cNvSpPr txBox="1"/>
          <p:nvPr>
            <p:custDataLst>
              <p:tags r:id="rId2"/>
            </p:custDataLst>
          </p:nvPr>
        </p:nvSpPr>
        <p:spPr>
          <a:xfrm>
            <a:off x="1172845" y="1401445"/>
            <a:ext cx="9441180" cy="1189355"/>
          </a:xfrm>
          <a:prstGeom prst="rect">
            <a:avLst/>
          </a:prstGeom>
          <a:noFill/>
        </p:spPr>
        <p:txBody>
          <a:bodyPr wrap="square" lIns="0" rIns="0">
            <a:noAutofit/>
          </a:bodyPr>
          <a:p>
            <a:pPr indent="457200" fontAlgn="auto">
              <a:lnSpc>
                <a:spcPct val="150000"/>
              </a:lnSpc>
            </a:pPr>
            <a:r>
              <a:rPr lang="en-US" altLang="zh-CN" sz="2800" b="1" smtClean="0">
                <a:solidFill>
                  <a:schemeClr val="tx1"/>
                </a:solidFill>
                <a:sym typeface="+mn-ea"/>
              </a:rPr>
              <a:t>  </a:t>
            </a:r>
            <a:r>
              <a:rPr lang="en-US" altLang="zh-CN" sz="2800" b="1" smtClean="0">
                <a:solidFill>
                  <a:srgbClr val="002060"/>
                </a:solidFill>
                <a:sym typeface="+mn-ea"/>
              </a:rPr>
              <a:t>自来水厂运行过程中会产生一定量的滤池反冲洗水，约占水厂供水量的1%~4%，对其进行回用</a:t>
            </a:r>
            <a:r>
              <a:rPr lang="zh-CN" altLang="en-US" sz="2800" b="1" smtClean="0">
                <a:solidFill>
                  <a:srgbClr val="002060"/>
                </a:solidFill>
                <a:sym typeface="+mn-ea"/>
              </a:rPr>
              <a:t>能</a:t>
            </a:r>
            <a:r>
              <a:rPr lang="en-US" altLang="zh-CN" sz="2800" b="1" smtClean="0">
                <a:solidFill>
                  <a:srgbClr val="002060"/>
                </a:solidFill>
                <a:sym typeface="+mn-ea"/>
              </a:rPr>
              <a:t>节约水资源</a:t>
            </a:r>
            <a:r>
              <a:rPr lang="zh-CN" altLang="en-US" sz="2800" b="1" smtClean="0">
                <a:solidFill>
                  <a:srgbClr val="002060"/>
                </a:solidFill>
                <a:sym typeface="+mn-ea"/>
              </a:rPr>
              <a:t>、降低水厂运行成本、减少废水排放量等。</a:t>
            </a:r>
            <a:endParaRPr lang="zh-CN" altLang="en-US" sz="2800" b="1" smtClean="0">
              <a:solidFill>
                <a:srgbClr val="002060"/>
              </a:solidFill>
              <a:sym typeface="+mn-ea"/>
            </a:endParaRPr>
          </a:p>
          <a:p>
            <a:pPr indent="457200" fontAlgn="auto">
              <a:lnSpc>
                <a:spcPct val="150000"/>
              </a:lnSpc>
            </a:pPr>
            <a:r>
              <a:rPr lang="en-US" altLang="zh-CN" sz="2800" b="1" smtClean="0">
                <a:solidFill>
                  <a:srgbClr val="C00000"/>
                </a:solidFill>
                <a:sym typeface="+mn-ea"/>
              </a:rPr>
              <a:t>但回用滤池反冲洗水</a:t>
            </a:r>
            <a:r>
              <a:rPr lang="zh-CN" altLang="en-US" sz="2800" b="1" smtClean="0">
                <a:solidFill>
                  <a:srgbClr val="C00000"/>
                </a:solidFill>
                <a:sym typeface="+mn-ea"/>
              </a:rPr>
              <a:t>是否会对出水产生浊度、</a:t>
            </a:r>
            <a:r>
              <a:rPr lang="en-US" altLang="zh-CN" sz="2800" b="1" smtClean="0">
                <a:solidFill>
                  <a:srgbClr val="C00000"/>
                </a:solidFill>
                <a:sym typeface="+mn-ea"/>
              </a:rPr>
              <a:t>金属、有机物</a:t>
            </a:r>
            <a:r>
              <a:rPr lang="zh-CN" altLang="en-US" sz="2800" b="1" smtClean="0">
                <a:solidFill>
                  <a:srgbClr val="C00000"/>
                </a:solidFill>
                <a:sym typeface="+mn-ea"/>
              </a:rPr>
              <a:t>、消毒副产物</a:t>
            </a:r>
            <a:r>
              <a:rPr lang="en-US" altLang="zh-CN" sz="2800" b="1" smtClean="0">
                <a:solidFill>
                  <a:srgbClr val="C00000"/>
                </a:solidFill>
                <a:sym typeface="+mn-ea"/>
              </a:rPr>
              <a:t>等水质问题，并增加生物安全风险</a:t>
            </a:r>
            <a:r>
              <a:rPr lang="zh-CN" altLang="en-US" sz="2800" b="1" smtClean="0">
                <a:solidFill>
                  <a:srgbClr val="C00000"/>
                </a:solidFill>
                <a:sym typeface="+mn-ea"/>
              </a:rPr>
              <a:t>，</a:t>
            </a:r>
            <a:r>
              <a:rPr lang="en-US" altLang="zh-CN" sz="2800" b="1" smtClean="0">
                <a:solidFill>
                  <a:srgbClr val="C00000"/>
                </a:solidFill>
                <a:sym typeface="+mn-ea"/>
              </a:rPr>
              <a:t>这是我们需要进行研究的。</a:t>
            </a:r>
            <a:endParaRPr lang="en-US" altLang="zh-CN" sz="2800" b="1" smtClean="0">
              <a:solidFill>
                <a:srgbClr val="C00000"/>
              </a:solidFill>
              <a:latin typeface="+mn-lt"/>
              <a:ea typeface="+mn-ea"/>
              <a:sym typeface="+mn-ea"/>
            </a:endParaRPr>
          </a:p>
          <a:p>
            <a:pPr indent="457200" fontAlgn="auto">
              <a:lnSpc>
                <a:spcPct val="150000"/>
              </a:lnSpc>
            </a:pPr>
            <a:endParaRPr lang="en-US" altLang="zh-CN" sz="2800" b="1" dirty="0" smtClean="0">
              <a:solidFill>
                <a:schemeClr val="tx1"/>
              </a:solidFill>
              <a:latin typeface="+mn-lt"/>
              <a:ea typeface="+mn-ea"/>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53975" y="8890"/>
            <a:ext cx="5676900" cy="68072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对水厂浮游动物的风险</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17145" y="287655"/>
            <a:ext cx="5859145" cy="6282055"/>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fontAlgn="auto">
              <a:lnSpc>
                <a:spcPct val="150000"/>
              </a:lnSpc>
            </a:pPr>
            <a:endParaRPr lang="en-US" altLang="zh-CN" sz="2400" b="1">
              <a:solidFill>
                <a:schemeClr val="tx2"/>
              </a:solidFill>
            </a:endParaRPr>
          </a:p>
          <a:p>
            <a:pPr lvl="0" indent="457200" fontAlgn="auto">
              <a:lnSpc>
                <a:spcPct val="150000"/>
              </a:lnSpc>
            </a:pPr>
            <a:endParaRPr lang="en-US" altLang="zh-CN" sz="2400" b="1">
              <a:solidFill>
                <a:schemeClr val="tx2"/>
              </a:solidFill>
            </a:endParaRPr>
          </a:p>
          <a:p>
            <a:pPr lvl="0" indent="457200" fontAlgn="auto">
              <a:lnSpc>
                <a:spcPct val="150000"/>
              </a:lnSpc>
            </a:pPr>
            <a:endParaRPr lang="en-US" altLang="zh-CN" sz="2400" b="1">
              <a:solidFill>
                <a:schemeClr val="tx2"/>
              </a:solidFill>
            </a:endParaRPr>
          </a:p>
          <a:p>
            <a:pPr lvl="0" indent="457200" fontAlgn="auto">
              <a:lnSpc>
                <a:spcPct val="150000"/>
              </a:lnSpc>
            </a:pPr>
            <a:endParaRPr lang="en-US" altLang="zh-CN" sz="2400" b="1">
              <a:solidFill>
                <a:schemeClr val="tx2"/>
              </a:solidFill>
            </a:endParaRPr>
          </a:p>
          <a:p>
            <a:pPr lvl="0" indent="457200" fontAlgn="auto">
              <a:lnSpc>
                <a:spcPct val="150000"/>
              </a:lnSpc>
            </a:pPr>
            <a:endParaRPr lang="en-US" altLang="zh-CN" sz="2400" b="1">
              <a:solidFill>
                <a:schemeClr val="tx2"/>
              </a:solidFill>
            </a:endParaRPr>
          </a:p>
          <a:p>
            <a:pPr lvl="0" indent="457200" fontAlgn="auto">
              <a:lnSpc>
                <a:spcPct val="150000"/>
              </a:lnSpc>
            </a:pPr>
            <a:endParaRPr lang="en-US" altLang="zh-CN" sz="2400" b="1">
              <a:solidFill>
                <a:srgbClr val="002060"/>
              </a:solidFill>
            </a:endParaRPr>
          </a:p>
          <a:p>
            <a:pPr lvl="0" indent="457200" fontAlgn="auto">
              <a:lnSpc>
                <a:spcPct val="150000"/>
              </a:lnSpc>
            </a:pPr>
            <a:endParaRPr lang="en-US" altLang="zh-CN" sz="2400" b="1">
              <a:solidFill>
                <a:srgbClr val="002060"/>
              </a:solidFill>
            </a:endParaRPr>
          </a:p>
          <a:p>
            <a:pPr lvl="0" indent="457200" algn="l" fontAlgn="auto">
              <a:lnSpc>
                <a:spcPct val="150000"/>
              </a:lnSpc>
            </a:pPr>
            <a:r>
              <a:rPr lang="en-US" altLang="zh-CN" sz="2400" b="1">
                <a:solidFill>
                  <a:srgbClr val="002060"/>
                </a:solidFill>
              </a:rPr>
              <a:t>监测数据显示，第三水厂一期直接回用反冲洗水，没有显著增加</a:t>
            </a:r>
            <a:r>
              <a:rPr lang="zh-CN" altLang="en-US" sz="2400" b="1">
                <a:solidFill>
                  <a:srgbClr val="002060"/>
                </a:solidFill>
              </a:rPr>
              <a:t>浮游</a:t>
            </a:r>
            <a:r>
              <a:rPr lang="en-US" altLang="zh-CN" sz="2400" b="1">
                <a:solidFill>
                  <a:srgbClr val="002060"/>
                </a:solidFill>
              </a:rPr>
              <a:t>动物的数量。</a:t>
            </a:r>
            <a:endParaRPr lang="en-US" altLang="zh-CN" sz="2400" b="1">
              <a:solidFill>
                <a:srgbClr val="002060"/>
              </a:solidFill>
            </a:endParaRPr>
          </a:p>
        </p:txBody>
      </p:sp>
      <p:pic>
        <p:nvPicPr>
          <p:cNvPr id="15" name="图片 10"/>
          <p:cNvPicPr>
            <a:picLocks noChangeAspect="1"/>
          </p:cNvPicPr>
          <p:nvPr/>
        </p:nvPicPr>
        <p:blipFill>
          <a:blip r:embed="rId3"/>
          <a:stretch>
            <a:fillRect/>
          </a:stretch>
        </p:blipFill>
        <p:spPr>
          <a:xfrm>
            <a:off x="5731510" y="2562860"/>
            <a:ext cx="6162675" cy="3655060"/>
          </a:xfrm>
          <a:prstGeom prst="rect">
            <a:avLst/>
          </a:prstGeom>
          <a:noFill/>
          <a:ln w="9525">
            <a:noFill/>
          </a:ln>
        </p:spPr>
      </p:pic>
      <p:sp>
        <p:nvSpPr>
          <p:cNvPr id="100" name="文本框 99"/>
          <p:cNvSpPr txBox="1"/>
          <p:nvPr/>
        </p:nvSpPr>
        <p:spPr>
          <a:xfrm>
            <a:off x="6299835" y="6013450"/>
            <a:ext cx="5080000" cy="829945"/>
          </a:xfrm>
          <a:prstGeom prst="rect">
            <a:avLst/>
          </a:prstGeom>
          <a:noFill/>
          <a:ln w="9525">
            <a:noFill/>
          </a:ln>
        </p:spPr>
        <p:txBody>
          <a:bodyPr>
            <a:spAutoFit/>
          </a:bodyPr>
          <a:p>
            <a:pPr indent="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4.8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第三水厂一期和二期待滤水和滤后水的浮游动物数据</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pic>
        <p:nvPicPr>
          <p:cNvPr id="3" name="图片 2" descr="IMG_20170307_161808"/>
          <p:cNvPicPr>
            <a:picLocks noChangeAspect="1"/>
          </p:cNvPicPr>
          <p:nvPr/>
        </p:nvPicPr>
        <p:blipFill>
          <a:blip r:embed="rId4"/>
          <a:srcRect/>
          <a:stretch>
            <a:fillRect/>
          </a:stretch>
        </p:blipFill>
        <p:spPr>
          <a:xfrm>
            <a:off x="5876290" y="628650"/>
            <a:ext cx="3094990" cy="1847850"/>
          </a:xfrm>
          <a:prstGeom prst="rect">
            <a:avLst/>
          </a:prstGeom>
        </p:spPr>
      </p:pic>
      <p:pic>
        <p:nvPicPr>
          <p:cNvPr id="4" name="图片 3" descr="IMG_20170307_160607"/>
          <p:cNvPicPr>
            <a:picLocks noChangeAspect="1"/>
          </p:cNvPicPr>
          <p:nvPr/>
        </p:nvPicPr>
        <p:blipFill>
          <a:blip r:embed="rId5"/>
          <a:srcRect/>
          <a:stretch>
            <a:fillRect/>
          </a:stretch>
        </p:blipFill>
        <p:spPr>
          <a:xfrm>
            <a:off x="9079865" y="629920"/>
            <a:ext cx="2936485" cy="1846800"/>
          </a:xfrm>
          <a:prstGeom prst="rect">
            <a:avLst/>
          </a:prstGeom>
        </p:spPr>
      </p:pic>
      <p:graphicFrame>
        <p:nvGraphicFramePr>
          <p:cNvPr id="2" name="表格 1"/>
          <p:cNvGraphicFramePr/>
          <p:nvPr/>
        </p:nvGraphicFramePr>
        <p:xfrm>
          <a:off x="151130" y="1073785"/>
          <a:ext cx="5482590" cy="2218690"/>
        </p:xfrm>
        <a:graphic>
          <a:graphicData uri="http://schemas.openxmlformats.org/drawingml/2006/table">
            <a:tbl>
              <a:tblPr firstRow="1" bandRow="1">
                <a:tableStyleId>{284E427A-3D55-4303-BF80-6455036E1DE7}</a:tableStyleId>
              </a:tblPr>
              <a:tblGrid>
                <a:gridCol w="1827530"/>
                <a:gridCol w="1827530"/>
                <a:gridCol w="1827530"/>
              </a:tblGrid>
              <a:tr h="462280">
                <a:tc>
                  <a:txBody>
                    <a:bodyPr/>
                    <a:p>
                      <a:pPr algn="ctr">
                        <a:buNone/>
                      </a:pPr>
                      <a:endParaRPr lang="zh-CN" altLang="en-US" sz="2400" b="1"/>
                    </a:p>
                  </a:txBody>
                  <a:tcPr/>
                </a:tc>
                <a:tc>
                  <a:txBody>
                    <a:bodyPr/>
                    <a:p>
                      <a:pPr algn="ctr">
                        <a:buNone/>
                      </a:pPr>
                      <a:r>
                        <a:rPr lang="zh-CN" altLang="en-US" sz="2400" b="1"/>
                        <a:t>待滤水</a:t>
                      </a:r>
                      <a:endParaRPr lang="zh-CN" altLang="en-US" sz="2400" b="1"/>
                    </a:p>
                  </a:txBody>
                  <a:tcPr/>
                </a:tc>
                <a:tc>
                  <a:txBody>
                    <a:bodyPr/>
                    <a:p>
                      <a:pPr algn="ctr">
                        <a:buNone/>
                      </a:pPr>
                      <a:r>
                        <a:rPr lang="zh-CN" altLang="en-US" sz="2400" b="1"/>
                        <a:t>滤后水</a:t>
                      </a:r>
                      <a:endParaRPr lang="zh-CN" altLang="en-US" sz="2400" b="1"/>
                    </a:p>
                  </a:txBody>
                  <a:tcPr/>
                </a:tc>
              </a:tr>
              <a:tr h="831850">
                <a:tc>
                  <a:txBody>
                    <a:bodyPr/>
                    <a:p>
                      <a:pPr algn="ctr">
                        <a:buNone/>
                      </a:pPr>
                      <a:r>
                        <a:rPr lang="zh-CN" altLang="en-US" sz="2400" b="1"/>
                        <a:t>生物密度（</a:t>
                      </a:r>
                      <a:r>
                        <a:rPr lang="en-US" altLang="zh-CN" sz="2400" b="1"/>
                        <a:t>个/m</a:t>
                      </a:r>
                      <a:r>
                        <a:rPr lang="en-US" altLang="zh-CN" sz="2400" b="1" baseline="30000"/>
                        <a:t>3</a:t>
                      </a:r>
                      <a:r>
                        <a:rPr lang="zh-CN" altLang="en-US" sz="2400" b="1"/>
                        <a:t>）</a:t>
                      </a:r>
                      <a:endParaRPr lang="zh-CN" altLang="en-US" sz="2400" b="1"/>
                    </a:p>
                  </a:txBody>
                  <a:tcPr/>
                </a:tc>
                <a:tc>
                  <a:txBody>
                    <a:bodyPr/>
                    <a:p>
                      <a:pPr algn="ctr">
                        <a:buNone/>
                      </a:pPr>
                      <a:r>
                        <a:rPr lang="en-US" altLang="zh-CN" sz="2400" b="1"/>
                        <a:t>50-330</a:t>
                      </a:r>
                      <a:endParaRPr lang="en-US" altLang="zh-CN" sz="2400" b="1"/>
                    </a:p>
                  </a:txBody>
                  <a:tcPr/>
                </a:tc>
                <a:tc>
                  <a:txBody>
                    <a:bodyPr/>
                    <a:p>
                      <a:pPr algn="ctr">
                        <a:buNone/>
                      </a:pPr>
                      <a:r>
                        <a:rPr lang="en-US" altLang="zh-CN" sz="2400" b="1"/>
                        <a:t>30</a:t>
                      </a:r>
                      <a:r>
                        <a:rPr lang="zh-CN" altLang="en-US" sz="2400" b="1"/>
                        <a:t>以下</a:t>
                      </a:r>
                      <a:endParaRPr lang="zh-CN" altLang="en-US" sz="2400" b="1"/>
                    </a:p>
                  </a:txBody>
                  <a:tcPr/>
                </a:tc>
              </a:tr>
              <a:tr h="462280">
                <a:tc>
                  <a:txBody>
                    <a:bodyPr/>
                    <a:p>
                      <a:pPr algn="ctr">
                        <a:buNone/>
                      </a:pPr>
                      <a:r>
                        <a:rPr lang="zh-CN" altLang="en-US" sz="2400" b="1"/>
                        <a:t>种类</a:t>
                      </a:r>
                      <a:endParaRPr lang="zh-CN" altLang="en-US" sz="2400" b="1"/>
                    </a:p>
                  </a:txBody>
                  <a:tcPr/>
                </a:tc>
                <a:tc>
                  <a:txBody>
                    <a:bodyPr/>
                    <a:p>
                      <a:pPr algn="ctr">
                        <a:buNone/>
                      </a:pPr>
                      <a:r>
                        <a:rPr lang="zh-CN" altLang="en-US" sz="2400" b="1"/>
                        <a:t>水蚤类</a:t>
                      </a:r>
                      <a:endParaRPr lang="zh-CN" altLang="en-US" sz="2400" b="1"/>
                    </a:p>
                  </a:txBody>
                  <a:tcPr/>
                </a:tc>
                <a:tc>
                  <a:txBody>
                    <a:bodyPr/>
                    <a:p>
                      <a:pPr algn="ctr">
                        <a:buNone/>
                      </a:pPr>
                      <a:r>
                        <a:rPr lang="zh-CN" altLang="en-US" sz="2400" b="1"/>
                        <a:t>水蚤类</a:t>
                      </a:r>
                      <a:endParaRPr lang="zh-CN" altLang="en-US" sz="2400" b="1"/>
                    </a:p>
                  </a:txBody>
                  <a:tcPr/>
                </a:tc>
              </a:tr>
              <a:tr h="462280">
                <a:tc>
                  <a:txBody>
                    <a:bodyPr/>
                    <a:p>
                      <a:pPr algn="ctr">
                        <a:buNone/>
                      </a:pPr>
                      <a:r>
                        <a:rPr lang="zh-CN" altLang="en-US" sz="2400" b="1"/>
                        <a:t>长度（</a:t>
                      </a:r>
                      <a:r>
                        <a:rPr lang="en-US" altLang="zh-CN" sz="2400" b="1"/>
                        <a:t>um</a:t>
                      </a:r>
                      <a:r>
                        <a:rPr lang="zh-CN" altLang="en-US" sz="2400" b="1"/>
                        <a:t>）</a:t>
                      </a:r>
                      <a:endParaRPr lang="zh-CN" altLang="en-US" sz="2400" b="1"/>
                    </a:p>
                  </a:txBody>
                  <a:tcPr/>
                </a:tc>
                <a:tc>
                  <a:txBody>
                    <a:bodyPr/>
                    <a:p>
                      <a:pPr algn="ctr">
                        <a:buNone/>
                      </a:pPr>
                      <a:r>
                        <a:rPr lang="en-US" altLang="zh-CN" sz="2400" b="1"/>
                        <a:t>300-600</a:t>
                      </a:r>
                      <a:endParaRPr lang="en-US" altLang="zh-CN" sz="2400" b="1"/>
                    </a:p>
                  </a:txBody>
                  <a:tcPr/>
                </a:tc>
                <a:tc>
                  <a:txBody>
                    <a:bodyPr/>
                    <a:p>
                      <a:pPr algn="ctr">
                        <a:buNone/>
                      </a:pPr>
                      <a:r>
                        <a:rPr lang="en-US" altLang="zh-CN" sz="2400" b="1"/>
                        <a:t>100-200</a:t>
                      </a:r>
                      <a:endParaRPr lang="en-US" altLang="zh-CN" sz="2400" b="1"/>
                    </a:p>
                  </a:txBody>
                  <a:tcPr/>
                </a:tc>
              </a:tr>
            </a:tbl>
          </a:graphicData>
        </a:graphic>
      </p:graphicFrame>
    </p:spTree>
    <p:custDataLst>
      <p:tags r:id="rId6"/>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311150" y="166370"/>
            <a:ext cx="5942330" cy="160020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sym typeface="+mn-ea"/>
              </a:rPr>
              <a:t>对水厂浮游动物的风险</a:t>
            </a:r>
            <a:endParaRPr lang="zh-CN" altLang="en-US" sz="3200" b="1" dirty="0">
              <a:solidFill>
                <a:schemeClr val="accent2"/>
              </a:solidFill>
              <a:latin typeface="+mj-lt"/>
              <a:ea typeface="+mj-ea"/>
              <a:cs typeface="+mj-cs"/>
              <a:sym typeface="+mn-ea"/>
            </a:endParaRPr>
          </a:p>
        </p:txBody>
      </p:sp>
      <p:sp>
        <p:nvSpPr>
          <p:cNvPr id="7" name="文本占位符 3"/>
          <p:cNvSpPr>
            <a:spLocks noGrp="1"/>
          </p:cNvSpPr>
          <p:nvPr>
            <p:custDataLst>
              <p:tags r:id="rId2"/>
            </p:custDataLst>
          </p:nvPr>
        </p:nvSpPr>
        <p:spPr>
          <a:xfrm>
            <a:off x="311150" y="788670"/>
            <a:ext cx="5688330" cy="4987290"/>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fontAlgn="auto">
              <a:lnSpc>
                <a:spcPct val="150000"/>
              </a:lnSpc>
            </a:pPr>
            <a:endParaRPr lang="en-US" altLang="zh-CN" sz="2400" b="1">
              <a:solidFill>
                <a:schemeClr val="tx2"/>
              </a:solidFill>
            </a:endParaRPr>
          </a:p>
          <a:p>
            <a:pPr lvl="0" indent="457200" fontAlgn="auto">
              <a:lnSpc>
                <a:spcPct val="150000"/>
              </a:lnSpc>
            </a:pPr>
            <a:r>
              <a:rPr lang="en-US" altLang="zh-CN" sz="2400" b="1">
                <a:solidFill>
                  <a:srgbClr val="002060"/>
                </a:solidFill>
              </a:rPr>
              <a:t>出厂水的数据</a:t>
            </a:r>
            <a:r>
              <a:rPr lang="zh-CN" altLang="en-US" sz="2400" b="1">
                <a:solidFill>
                  <a:srgbClr val="002060"/>
                </a:solidFill>
              </a:rPr>
              <a:t>也</a:t>
            </a:r>
            <a:r>
              <a:rPr lang="en-US" altLang="zh-CN" sz="2400" b="1">
                <a:solidFill>
                  <a:srgbClr val="002060"/>
                </a:solidFill>
              </a:rPr>
              <a:t>表明，直接回用反冲洗水不会引起</a:t>
            </a:r>
            <a:r>
              <a:rPr lang="zh-CN" altLang="en-US" sz="2400" b="1">
                <a:solidFill>
                  <a:srgbClr val="002060"/>
                </a:solidFill>
              </a:rPr>
              <a:t>浮游</a:t>
            </a:r>
            <a:r>
              <a:rPr lang="en-US" altLang="zh-CN" sz="2400" b="1">
                <a:solidFill>
                  <a:srgbClr val="002060"/>
                </a:solidFill>
              </a:rPr>
              <a:t>动物的数量大量增加。</a:t>
            </a:r>
            <a:endParaRPr lang="en-US" altLang="zh-CN" sz="2400" b="1">
              <a:solidFill>
                <a:srgbClr val="002060"/>
              </a:solidFill>
            </a:endParaRPr>
          </a:p>
          <a:p>
            <a:pPr lvl="0" indent="457200" fontAlgn="auto">
              <a:lnSpc>
                <a:spcPct val="150000"/>
              </a:lnSpc>
            </a:pPr>
            <a:endParaRPr lang="en-US" altLang="zh-CN" sz="2400" b="1">
              <a:solidFill>
                <a:srgbClr val="002060"/>
              </a:solidFill>
            </a:endParaRPr>
          </a:p>
          <a:p>
            <a:pPr lvl="0" indent="457200" fontAlgn="auto">
              <a:lnSpc>
                <a:spcPct val="150000"/>
              </a:lnSpc>
            </a:pPr>
            <a:r>
              <a:rPr lang="zh-CN" altLang="zh-CN" sz="2400" b="1">
                <a:solidFill>
                  <a:srgbClr val="002060"/>
                </a:solidFill>
              </a:rPr>
              <a:t>滤池是水厂拦截去除浮游动物的主要工艺单元，滤池</a:t>
            </a:r>
            <a:r>
              <a:rPr lang="en-US" altLang="zh-CN" sz="2400" b="1">
                <a:solidFill>
                  <a:srgbClr val="002060"/>
                </a:solidFill>
              </a:rPr>
              <a:t>反冲洗水一直回用</a:t>
            </a:r>
            <a:r>
              <a:rPr lang="en-US" altLang="zh-CN" sz="2400" b="1">
                <a:solidFill>
                  <a:srgbClr val="002060"/>
                </a:solidFill>
                <a:sym typeface="+mn-ea"/>
              </a:rPr>
              <a:t>不排放</a:t>
            </a:r>
            <a:r>
              <a:rPr lang="en-US" altLang="zh-CN" sz="2400" b="1">
                <a:solidFill>
                  <a:srgbClr val="002060"/>
                </a:solidFill>
              </a:rPr>
              <a:t>，</a:t>
            </a:r>
            <a:r>
              <a:rPr lang="zh-CN" altLang="en-US" sz="2400" b="1">
                <a:solidFill>
                  <a:srgbClr val="002060"/>
                </a:solidFill>
              </a:rPr>
              <a:t>可能</a:t>
            </a:r>
            <a:r>
              <a:rPr lang="en-US" altLang="zh-CN" sz="2400" b="1">
                <a:solidFill>
                  <a:srgbClr val="002060"/>
                </a:solidFill>
              </a:rPr>
              <a:t>会造成</a:t>
            </a:r>
            <a:r>
              <a:rPr lang="zh-CN" altLang="en-US" sz="2400" b="1">
                <a:solidFill>
                  <a:srgbClr val="002060"/>
                </a:solidFill>
              </a:rPr>
              <a:t>浮游动物</a:t>
            </a:r>
            <a:r>
              <a:rPr lang="en-US" altLang="zh-CN" sz="2400" b="1">
                <a:solidFill>
                  <a:srgbClr val="002060"/>
                </a:solidFill>
              </a:rPr>
              <a:t>的数量不断积累，引起出水中肉眼可见的</a:t>
            </a:r>
            <a:r>
              <a:rPr lang="zh-CN" altLang="en-US" sz="2400" b="1">
                <a:solidFill>
                  <a:srgbClr val="002060"/>
                </a:solidFill>
              </a:rPr>
              <a:t>浮游动物爆发式增长</a:t>
            </a:r>
            <a:r>
              <a:rPr lang="en-US" altLang="zh-CN" sz="2400" b="1">
                <a:solidFill>
                  <a:srgbClr val="002060"/>
                </a:solidFill>
              </a:rPr>
              <a:t>，产生水质问题，因此</a:t>
            </a:r>
            <a:r>
              <a:rPr lang="zh-CN" altLang="en-US" sz="2400" b="1">
                <a:solidFill>
                  <a:srgbClr val="002060"/>
                </a:solidFill>
              </a:rPr>
              <a:t>建议</a:t>
            </a:r>
            <a:r>
              <a:rPr lang="en-US" altLang="zh-CN" sz="2400" b="1">
                <a:solidFill>
                  <a:srgbClr val="002060"/>
                </a:solidFill>
              </a:rPr>
              <a:t>滤池反冲洗水应保证</a:t>
            </a:r>
            <a:r>
              <a:rPr lang="zh-CN" altLang="en-US" sz="2400" b="1">
                <a:solidFill>
                  <a:srgbClr val="002060"/>
                </a:solidFill>
              </a:rPr>
              <a:t>定期</a:t>
            </a:r>
            <a:r>
              <a:rPr lang="en-US" altLang="zh-CN" sz="2400" b="1">
                <a:solidFill>
                  <a:srgbClr val="002060"/>
                </a:solidFill>
              </a:rPr>
              <a:t>一段时间不回用。</a:t>
            </a:r>
            <a:endParaRPr lang="en-US" altLang="zh-CN" sz="2400" b="1">
              <a:solidFill>
                <a:srgbClr val="002060"/>
              </a:solidFill>
            </a:endParaRPr>
          </a:p>
        </p:txBody>
      </p:sp>
      <p:pic>
        <p:nvPicPr>
          <p:cNvPr id="3" name="图片 24"/>
          <p:cNvPicPr>
            <a:picLocks noChangeAspect="1"/>
          </p:cNvPicPr>
          <p:nvPr/>
        </p:nvPicPr>
        <p:blipFill>
          <a:blip r:embed="rId3"/>
          <a:stretch>
            <a:fillRect/>
          </a:stretch>
        </p:blipFill>
        <p:spPr>
          <a:xfrm>
            <a:off x="6456045" y="2477770"/>
            <a:ext cx="5232400" cy="3564890"/>
          </a:xfrm>
          <a:prstGeom prst="rect">
            <a:avLst/>
          </a:prstGeom>
          <a:noFill/>
          <a:ln w="9525">
            <a:noFill/>
          </a:ln>
        </p:spPr>
      </p:pic>
      <p:sp>
        <p:nvSpPr>
          <p:cNvPr id="100" name="文本框 99"/>
          <p:cNvSpPr txBox="1"/>
          <p:nvPr/>
        </p:nvSpPr>
        <p:spPr>
          <a:xfrm>
            <a:off x="6329045" y="5981065"/>
            <a:ext cx="5549900" cy="829945"/>
          </a:xfrm>
          <a:prstGeom prst="rect">
            <a:avLst/>
          </a:prstGeom>
          <a:noFill/>
          <a:ln w="9525">
            <a:noFill/>
          </a:ln>
        </p:spPr>
        <p:txBody>
          <a:bodyPr wrap="square">
            <a:spAutoFit/>
          </a:bodyPr>
          <a:p>
            <a:pPr indent="0" algn="ct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4.9 </a:t>
            </a: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第三水厂一期和二期出厂水</a:t>
            </a:r>
            <a:endPar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的浮游动物数据</a:t>
            </a:r>
            <a:endPar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IMG_20170315_150858"/>
          <p:cNvPicPr>
            <a:picLocks noChangeAspect="1"/>
          </p:cNvPicPr>
          <p:nvPr/>
        </p:nvPicPr>
        <p:blipFill>
          <a:blip r:embed="rId4"/>
          <a:srcRect l="6031" t="17790" r="-10374" b="27791"/>
          <a:stretch>
            <a:fillRect/>
          </a:stretch>
        </p:blipFill>
        <p:spPr>
          <a:xfrm>
            <a:off x="6281420" y="288925"/>
            <a:ext cx="2526665" cy="2347595"/>
          </a:xfrm>
          <a:prstGeom prst="rect">
            <a:avLst/>
          </a:prstGeom>
        </p:spPr>
      </p:pic>
      <p:pic>
        <p:nvPicPr>
          <p:cNvPr id="6" name="图片 5" descr="IMG_20170307_161043"/>
          <p:cNvPicPr>
            <a:picLocks noChangeAspect="1"/>
          </p:cNvPicPr>
          <p:nvPr/>
        </p:nvPicPr>
        <p:blipFill>
          <a:blip r:embed="rId5"/>
          <a:srcRect l="20638" t="24286" r="27917" b="9456"/>
          <a:stretch>
            <a:fillRect/>
          </a:stretch>
        </p:blipFill>
        <p:spPr>
          <a:xfrm>
            <a:off x="8633460" y="289560"/>
            <a:ext cx="3245772" cy="2347200"/>
          </a:xfrm>
          <a:prstGeom prst="rect">
            <a:avLst/>
          </a:prstGeom>
        </p:spPr>
      </p:pic>
      <p:sp>
        <p:nvSpPr>
          <p:cNvPr id="2" name="椭圆 1"/>
          <p:cNvSpPr/>
          <p:nvPr/>
        </p:nvSpPr>
        <p:spPr>
          <a:xfrm>
            <a:off x="7254875" y="528955"/>
            <a:ext cx="820420" cy="11734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latin typeface="+mj-lt"/>
                <a:ea typeface="+mj-ea"/>
              </a:rPr>
              <a:t>直接回用反冲洗水长期运行对水质的影响</a:t>
            </a:r>
            <a:endParaRPr lang="zh-CN" altLang="en-US" dirty="0">
              <a:latin typeface="+mj-lt"/>
              <a:ea typeface="+mj-ea"/>
            </a:endParaRPr>
          </a:p>
        </p:txBody>
      </p:sp>
      <p:sp>
        <p:nvSpPr>
          <p:cNvPr id="4" name="内容占位符 3"/>
          <p:cNvSpPr>
            <a:spLocks noGrp="1"/>
          </p:cNvSpPr>
          <p:nvPr>
            <p:ph idx="1"/>
            <p:custDataLst>
              <p:tags r:id="rId2"/>
            </p:custDataLst>
          </p:nvPr>
        </p:nvSpPr>
        <p:spPr>
          <a:xfrm>
            <a:off x="838200" y="2566035"/>
            <a:ext cx="10515600" cy="1358265"/>
          </a:xfrm>
        </p:spPr>
        <p:txBody>
          <a:bodyPr>
            <a:noAutofit/>
          </a:bodyPr>
          <a:lstStyle/>
          <a:p>
            <a:pPr marL="0" indent="457200" fontAlgn="auto">
              <a:lnSpc>
                <a:spcPct val="150000"/>
              </a:lnSpc>
              <a:buNone/>
            </a:pPr>
            <a:r>
              <a:rPr lang="en-US" altLang="zh-CN" sz="2800" b="1" smtClean="0">
                <a:latin typeface="+mn-lt"/>
                <a:ea typeface="+mn-ea"/>
              </a:rPr>
              <a:t>  </a:t>
            </a:r>
            <a:r>
              <a:rPr lang="en-US" altLang="zh-CN" sz="2800" b="1" smtClean="0">
                <a:solidFill>
                  <a:srgbClr val="002060"/>
                </a:solidFill>
                <a:latin typeface="+mn-lt"/>
                <a:ea typeface="+mn-ea"/>
              </a:rPr>
              <a:t>以下统计数据为第三水厂2016年11月至2017年6月连续8个月，原水、一期工艺出厂水和二期工艺出厂水的水质指标。</a:t>
            </a:r>
            <a:endParaRPr lang="en-US" altLang="zh-CN" sz="2800" b="1" smtClean="0">
              <a:solidFill>
                <a:srgbClr val="002060"/>
              </a:solidFill>
              <a:latin typeface="+mn-lt"/>
              <a:ea typeface="+mn-ea"/>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61595" y="76835"/>
            <a:ext cx="8735060" cy="757555"/>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直接回用反冲洗水长期运行对浊度的影响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61595" y="1207135"/>
            <a:ext cx="4473575" cy="5295900"/>
          </a:xfrm>
          <a:prstGeom prst="rect">
            <a:avLst/>
          </a:prstGeom>
        </p:spPr>
        <p:txBody>
          <a:bodyPr vert="horz" lIns="91440" tIns="45720" rIns="91440" bIns="45720" rtlCol="0">
            <a:normAutofit lnSpcReduction="10000"/>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342900" lvl="0" indent="-342900" fontAlgn="auto">
              <a:lnSpc>
                <a:spcPct val="150000"/>
              </a:lnSpc>
              <a:buFont typeface="Wingdings" panose="05000000000000000000" charset="0"/>
              <a:buChar char=""/>
            </a:pPr>
            <a:r>
              <a:rPr lang="en-US" altLang="zh-CN" sz="2400" b="1" smtClean="0">
                <a:solidFill>
                  <a:srgbClr val="002060"/>
                </a:solidFill>
              </a:rPr>
              <a:t>一期工艺和二期工艺的出厂水浊度差异在0.03NTU以内</a:t>
            </a:r>
            <a:endParaRPr lang="en-US" altLang="zh-CN" sz="2400" b="1" smtClean="0">
              <a:solidFill>
                <a:srgbClr val="002060"/>
              </a:solidFill>
            </a:endParaRPr>
          </a:p>
          <a:p>
            <a:pPr marL="342900" lvl="0" indent="-342900" fontAlgn="auto">
              <a:lnSpc>
                <a:spcPct val="150000"/>
              </a:lnSpc>
              <a:buFont typeface="Wingdings" panose="05000000000000000000" charset="0"/>
              <a:buChar char=""/>
            </a:pPr>
            <a:r>
              <a:rPr lang="en-US" altLang="zh-CN" sz="2400" b="1">
                <a:solidFill>
                  <a:srgbClr val="002060"/>
                </a:solidFill>
              </a:rPr>
              <a:t>两期工艺在不同进水水质下出水浊度均能保证在0.25 NTU以下</a:t>
            </a:r>
            <a:endParaRPr lang="en-US" altLang="zh-CN" sz="2400" b="1">
              <a:solidFill>
                <a:srgbClr val="002060"/>
              </a:solidFill>
            </a:endParaRPr>
          </a:p>
          <a:p>
            <a:pPr marL="342900" lvl="0" indent="-342900" fontAlgn="auto">
              <a:lnSpc>
                <a:spcPct val="150000"/>
              </a:lnSpc>
              <a:buFont typeface="Wingdings" panose="05000000000000000000" charset="0"/>
              <a:buChar char=""/>
            </a:pPr>
            <a:r>
              <a:rPr lang="en-US" altLang="zh-CN" sz="2400" b="1">
                <a:solidFill>
                  <a:srgbClr val="002060"/>
                </a:solidFill>
              </a:rPr>
              <a:t>直接回用反冲洗水，并没有造成水厂出厂水的浊度增加</a:t>
            </a:r>
            <a:endParaRPr lang="en-US" altLang="zh-CN" sz="2400" b="1">
              <a:solidFill>
                <a:srgbClr val="002060"/>
              </a:solidFill>
            </a:endParaRPr>
          </a:p>
        </p:txBody>
      </p:sp>
      <p:pic>
        <p:nvPicPr>
          <p:cNvPr id="13" name="图片 10"/>
          <p:cNvPicPr>
            <a:picLocks noChangeAspect="1"/>
          </p:cNvPicPr>
          <p:nvPr/>
        </p:nvPicPr>
        <p:blipFill>
          <a:blip r:embed="rId3"/>
          <a:stretch>
            <a:fillRect/>
          </a:stretch>
        </p:blipFill>
        <p:spPr>
          <a:xfrm>
            <a:off x="4180840" y="733425"/>
            <a:ext cx="8052435" cy="5257800"/>
          </a:xfrm>
          <a:prstGeom prst="rect">
            <a:avLst/>
          </a:prstGeom>
          <a:noFill/>
          <a:ln w="9525">
            <a:noFill/>
          </a:ln>
        </p:spPr>
      </p:pic>
      <p:sp>
        <p:nvSpPr>
          <p:cNvPr id="100" name="文本框 99"/>
          <p:cNvSpPr txBox="1"/>
          <p:nvPr/>
        </p:nvSpPr>
        <p:spPr>
          <a:xfrm>
            <a:off x="5673090" y="5875020"/>
            <a:ext cx="5641340" cy="829945"/>
          </a:xfrm>
          <a:prstGeom prst="rect">
            <a:avLst/>
          </a:prstGeom>
          <a:noFill/>
          <a:ln w="9525">
            <a:noFill/>
          </a:ln>
        </p:spPr>
        <p:txBody>
          <a:bodyPr wrap="square">
            <a:spAutoFit/>
          </a:bodyPr>
          <a:p>
            <a:pPr indent="0" algn="ct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4.10</a:t>
            </a: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直接回用反冲洗水长期运行对出厂水浊度的影响</a:t>
            </a:r>
            <a:endPar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876300" y="537845"/>
            <a:ext cx="9530715" cy="1600200"/>
          </a:xfrm>
          <a:prstGeom prst="rect">
            <a:avLst/>
          </a:prstGeom>
        </p:spPr>
        <p:txBody>
          <a:bodyPr vert="horz" lIns="91440" tIns="45720" rIns="91440" bIns="45720" rtlCol="0" anchor="t" anchorCtr="0">
            <a:normAutofit/>
          </a:bodyPr>
          <a:lstStyle>
            <a:lvl1pPr>
              <a:defRPr sz="4000"/>
            </a:lvl1pPr>
          </a:lstStyle>
          <a:p>
            <a:r>
              <a:rPr lang="zh-CN" altLang="en-US" sz="3200" b="1" dirty="0">
                <a:solidFill>
                  <a:schemeClr val="accent2"/>
                </a:solidFill>
                <a:latin typeface="+mj-lt"/>
                <a:ea typeface="+mj-ea"/>
                <a:cs typeface="+mj-cs"/>
              </a:rPr>
              <a:t>直接回用反冲洗水长期运行对COD</a:t>
            </a:r>
            <a:r>
              <a:rPr lang="zh-CN" altLang="en-US" sz="3200" b="1" baseline="-25000" dirty="0">
                <a:solidFill>
                  <a:schemeClr val="accent2"/>
                </a:solidFill>
                <a:latin typeface="+mj-lt"/>
                <a:ea typeface="+mj-ea"/>
                <a:cs typeface="+mj-cs"/>
              </a:rPr>
              <a:t>Mn</a:t>
            </a:r>
            <a:r>
              <a:rPr lang="zh-CN" altLang="en-US" sz="3200" b="1" dirty="0">
                <a:solidFill>
                  <a:schemeClr val="accent2"/>
                </a:solidFill>
                <a:latin typeface="+mj-lt"/>
                <a:ea typeface="+mj-ea"/>
                <a:cs typeface="+mj-cs"/>
              </a:rPr>
              <a:t>的影响</a:t>
            </a:r>
            <a:endParaRPr lang="zh-CN" altLang="en-US" sz="3200" b="1"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235585" y="1253490"/>
            <a:ext cx="5034915" cy="4351020"/>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342900" lvl="0" indent="-342900" algn="just" fontAlgn="auto">
              <a:lnSpc>
                <a:spcPct val="150000"/>
              </a:lnSpc>
              <a:buFont typeface="Wingdings" panose="05000000000000000000" charset="0"/>
              <a:buChar char=""/>
            </a:pPr>
            <a:r>
              <a:rPr lang="en-US" altLang="zh-CN" sz="2400" b="1">
                <a:solidFill>
                  <a:srgbClr val="002060"/>
                </a:solidFill>
              </a:rPr>
              <a:t>一期和二期的出厂水月平均COD</a:t>
            </a:r>
            <a:r>
              <a:rPr lang="en-US" altLang="zh-CN" sz="2400" b="1" baseline="-25000">
                <a:solidFill>
                  <a:srgbClr val="002060"/>
                </a:solidFill>
              </a:rPr>
              <a:t>Mn</a:t>
            </a:r>
            <a:r>
              <a:rPr lang="en-US" altLang="zh-CN" sz="2400" b="1">
                <a:solidFill>
                  <a:srgbClr val="002060"/>
                </a:solidFill>
              </a:rPr>
              <a:t>差异在0.1mg/L以内</a:t>
            </a:r>
            <a:endParaRPr lang="en-US" altLang="zh-CN" sz="2400" b="1">
              <a:solidFill>
                <a:srgbClr val="002060"/>
              </a:solidFill>
            </a:endParaRPr>
          </a:p>
          <a:p>
            <a:pPr marL="342900" lvl="0" indent="-342900" algn="just" fontAlgn="auto">
              <a:lnSpc>
                <a:spcPct val="150000"/>
              </a:lnSpc>
              <a:buFont typeface="Wingdings" panose="05000000000000000000" charset="0"/>
              <a:buChar char=""/>
            </a:pPr>
            <a:r>
              <a:rPr lang="en-US" altLang="zh-CN" sz="2400" b="1">
                <a:solidFill>
                  <a:srgbClr val="002060"/>
                </a:solidFill>
              </a:rPr>
              <a:t>原水COD</a:t>
            </a:r>
            <a:r>
              <a:rPr lang="en-US" altLang="zh-CN" sz="2400" b="1" baseline="-25000">
                <a:solidFill>
                  <a:srgbClr val="002060"/>
                </a:solidFill>
              </a:rPr>
              <a:t>Mn</a:t>
            </a:r>
            <a:r>
              <a:rPr lang="en-US" altLang="zh-CN" sz="2400" b="1">
                <a:solidFill>
                  <a:srgbClr val="002060"/>
                </a:solidFill>
              </a:rPr>
              <a:t>最高</a:t>
            </a:r>
            <a:r>
              <a:rPr lang="zh-CN" altLang="en-US" sz="2400" b="1">
                <a:solidFill>
                  <a:srgbClr val="002060"/>
                </a:solidFill>
              </a:rPr>
              <a:t>为</a:t>
            </a:r>
            <a:r>
              <a:rPr lang="en-US" altLang="zh-CN" sz="2400" b="1">
                <a:solidFill>
                  <a:srgbClr val="002060"/>
                </a:solidFill>
              </a:rPr>
              <a:t>4.94 mg/L，但两期工艺出水COD</a:t>
            </a:r>
            <a:r>
              <a:rPr lang="en-US" altLang="zh-CN" sz="2400" b="1" baseline="-25000">
                <a:solidFill>
                  <a:srgbClr val="002060"/>
                </a:solidFill>
              </a:rPr>
              <a:t>Mn</a:t>
            </a:r>
            <a:r>
              <a:rPr lang="en-US" altLang="zh-CN" sz="2400" b="1">
                <a:solidFill>
                  <a:srgbClr val="002060"/>
                </a:solidFill>
              </a:rPr>
              <a:t>均能保证小于2.0mg/L</a:t>
            </a:r>
            <a:r>
              <a:rPr lang="zh-CN" altLang="en-US" sz="2400" b="1">
                <a:solidFill>
                  <a:srgbClr val="002060"/>
                </a:solidFill>
              </a:rPr>
              <a:t>，</a:t>
            </a:r>
            <a:r>
              <a:rPr lang="en-US" altLang="zh-CN" sz="2400" b="1">
                <a:solidFill>
                  <a:srgbClr val="002060"/>
                </a:solidFill>
                <a:sym typeface="+mn-ea"/>
              </a:rPr>
              <a:t>COD</a:t>
            </a:r>
            <a:r>
              <a:rPr lang="en-US" altLang="zh-CN" sz="2400" b="1" baseline="-25000">
                <a:solidFill>
                  <a:srgbClr val="002060"/>
                </a:solidFill>
                <a:sym typeface="+mn-ea"/>
              </a:rPr>
              <a:t>Mn</a:t>
            </a:r>
            <a:r>
              <a:rPr lang="zh-CN" altLang="en-US" sz="2400" b="1">
                <a:solidFill>
                  <a:srgbClr val="002060"/>
                </a:solidFill>
              </a:rPr>
              <a:t>月度平均值小于</a:t>
            </a:r>
            <a:r>
              <a:rPr lang="en-US" altLang="zh-CN" sz="2400" b="1">
                <a:solidFill>
                  <a:srgbClr val="002060"/>
                </a:solidFill>
              </a:rPr>
              <a:t>1.0mg/L</a:t>
            </a:r>
            <a:endParaRPr lang="en-US" altLang="zh-CN" sz="2400" b="1">
              <a:solidFill>
                <a:srgbClr val="002060"/>
              </a:solidFill>
            </a:endParaRPr>
          </a:p>
          <a:p>
            <a:pPr marL="342900" lvl="0" indent="-342900" algn="just" fontAlgn="auto">
              <a:lnSpc>
                <a:spcPct val="150000"/>
              </a:lnSpc>
              <a:buFont typeface="Wingdings" panose="05000000000000000000" charset="0"/>
              <a:buChar char=""/>
            </a:pPr>
            <a:r>
              <a:rPr lang="en-US" altLang="zh-CN" sz="2400" b="1">
                <a:solidFill>
                  <a:srgbClr val="002060"/>
                </a:solidFill>
              </a:rPr>
              <a:t>直接回用反冲洗水，并没有造成水厂出厂水的有机物含量增加</a:t>
            </a:r>
            <a:endParaRPr lang="en-US" altLang="zh-CN" sz="2400" b="1">
              <a:solidFill>
                <a:srgbClr val="002060"/>
              </a:solidFill>
            </a:endParaRPr>
          </a:p>
        </p:txBody>
      </p:sp>
      <p:pic>
        <p:nvPicPr>
          <p:cNvPr id="14" name="图片 11"/>
          <p:cNvPicPr>
            <a:picLocks noChangeAspect="1"/>
          </p:cNvPicPr>
          <p:nvPr/>
        </p:nvPicPr>
        <p:blipFill>
          <a:blip r:embed="rId3"/>
          <a:stretch>
            <a:fillRect/>
          </a:stretch>
        </p:blipFill>
        <p:spPr>
          <a:xfrm>
            <a:off x="4925695" y="1273810"/>
            <a:ext cx="7701280" cy="4799965"/>
          </a:xfrm>
          <a:prstGeom prst="rect">
            <a:avLst/>
          </a:prstGeom>
          <a:noFill/>
          <a:ln w="9525">
            <a:noFill/>
          </a:ln>
        </p:spPr>
      </p:pic>
      <p:sp>
        <p:nvSpPr>
          <p:cNvPr id="100" name="文本框 99"/>
          <p:cNvSpPr txBox="1"/>
          <p:nvPr/>
        </p:nvSpPr>
        <p:spPr>
          <a:xfrm>
            <a:off x="5962650" y="6053455"/>
            <a:ext cx="5452745" cy="829945"/>
          </a:xfrm>
          <a:prstGeom prst="rect">
            <a:avLst/>
          </a:prstGeom>
          <a:noFill/>
          <a:ln w="9525">
            <a:noFill/>
          </a:ln>
        </p:spPr>
        <p:txBody>
          <a:bodyPr wrap="square">
            <a:spAutoFit/>
          </a:bodyPr>
          <a:p>
            <a:pPr indent="0" algn="ct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图</a:t>
            </a:r>
            <a:r>
              <a:rPr lang="en-US" altLang="zh-CN"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4.11 </a:t>
            </a: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直接回用反冲洗水长期运行对出厂水</a:t>
            </a:r>
            <a:r>
              <a:rPr lang="en-US" altLang="zh-CN" sz="2400" b="1">
                <a:solidFill>
                  <a:schemeClr val="accent5">
                    <a:lumMod val="50000"/>
                  </a:schemeClr>
                </a:solidFill>
                <a:latin typeface="Times New Roman" panose="02020603050405020304" charset="0"/>
                <a:ea typeface="Times New Roman" panose="02020603050405020304" charset="0"/>
                <a:cs typeface="Times New Roman" panose="02020603050405020304" charset="0"/>
              </a:rPr>
              <a:t>COD</a:t>
            </a:r>
            <a:r>
              <a:rPr lang="en-US" altLang="zh-CN" sz="2400" b="1" baseline="-25000">
                <a:solidFill>
                  <a:schemeClr val="accent5">
                    <a:lumMod val="50000"/>
                  </a:schemeClr>
                </a:solidFill>
                <a:latin typeface="Times New Roman" panose="02020603050405020304" charset="0"/>
                <a:ea typeface="Times New Roman" panose="02020603050405020304" charset="0"/>
                <a:cs typeface="Times New Roman" panose="02020603050405020304" charset="0"/>
              </a:rPr>
              <a:t>Mn</a:t>
            </a: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的影响</a:t>
            </a:r>
            <a:endPar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42545" y="-37464"/>
            <a:ext cx="10515600" cy="864000"/>
          </a:xfrm>
        </p:spPr>
        <p:txBody>
          <a:bodyPr/>
          <a:lstStyle/>
          <a:p>
            <a:r>
              <a:rPr lang="zh-CN" altLang="en-US" dirty="0">
                <a:latin typeface="+mj-lt"/>
                <a:ea typeface="+mj-ea"/>
              </a:rPr>
              <a:t>直接回用反冲洗水长期运行对金属指标的影响</a:t>
            </a:r>
            <a:endParaRPr lang="zh-CN" altLang="en-US" dirty="0">
              <a:latin typeface="+mj-lt"/>
              <a:ea typeface="+mj-ea"/>
            </a:endParaRPr>
          </a:p>
        </p:txBody>
      </p:sp>
      <p:sp>
        <p:nvSpPr>
          <p:cNvPr id="100" name="文本框 99"/>
          <p:cNvSpPr txBox="1"/>
          <p:nvPr/>
        </p:nvSpPr>
        <p:spPr>
          <a:xfrm>
            <a:off x="4317365" y="528955"/>
            <a:ext cx="7411720" cy="398780"/>
          </a:xfrm>
          <a:prstGeom prst="rect">
            <a:avLst/>
          </a:prstGeom>
          <a:noFill/>
          <a:ln w="9525">
            <a:noFill/>
          </a:ln>
        </p:spPr>
        <p:txBody>
          <a:bodyPr wrap="square">
            <a:spAutoFit/>
          </a:bodyPr>
          <a:p>
            <a:pPr indent="0" algn="ct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表</a:t>
            </a:r>
            <a:r>
              <a:rPr lang="en-US" altLang="zh-CN"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4.1 </a:t>
            </a: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直接回用反冲洗水长期运行对待滤水金属的影响</a:t>
            </a:r>
            <a:r>
              <a:rPr lang="en-US" altLang="zh-CN" sz="2000" b="1">
                <a:solidFill>
                  <a:schemeClr val="accent5">
                    <a:lumMod val="50000"/>
                  </a:schemeClr>
                </a:solidFill>
                <a:latin typeface="Times New Roman" panose="02020603050405020304" charset="0"/>
                <a:ea typeface="Times New Roman" panose="02020603050405020304" charset="0"/>
                <a:cs typeface="Times New Roman" panose="02020603050405020304" charset="0"/>
              </a:rPr>
              <a:t>(mg/L)</a:t>
            </a:r>
            <a:endParaRPr lang="en-US" altLang="zh-CN" sz="2000" b="1">
              <a:solidFill>
                <a:schemeClr val="accent5">
                  <a:lumMod val="50000"/>
                </a:schemeClr>
              </a:solidFill>
              <a:latin typeface="Times New Roman" panose="02020603050405020304" charset="0"/>
              <a:ea typeface="Times New Roman" panose="02020603050405020304" charset="0"/>
              <a:cs typeface="Times New Roman" panose="02020603050405020304" charset="0"/>
            </a:endParaRPr>
          </a:p>
        </p:txBody>
      </p:sp>
      <p:graphicFrame>
        <p:nvGraphicFramePr>
          <p:cNvPr id="6" name="内容占位符 5"/>
          <p:cNvGraphicFramePr/>
          <p:nvPr>
            <p:ph sz="half" idx="2"/>
          </p:nvPr>
        </p:nvGraphicFramePr>
        <p:xfrm>
          <a:off x="4126230" y="927735"/>
          <a:ext cx="7914640" cy="5380990"/>
        </p:xfrm>
        <a:graphic>
          <a:graphicData uri="http://schemas.openxmlformats.org/drawingml/2006/table">
            <a:tbl>
              <a:tblPr firstRow="1" bandRow="1">
                <a:tableStyleId>{5940675A-B579-460E-94D1-54222C63F5DA}</a:tableStyleId>
              </a:tblPr>
              <a:tblGrid>
                <a:gridCol w="943610"/>
                <a:gridCol w="943610"/>
                <a:gridCol w="1005205"/>
                <a:gridCol w="1002030"/>
                <a:gridCol w="1005205"/>
                <a:gridCol w="1002030"/>
                <a:gridCol w="1005205"/>
                <a:gridCol w="1007745"/>
              </a:tblGrid>
              <a:tr h="207010">
                <a:tc gridSpan="2">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取样时间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6:00</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7:00</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8:00</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9:00</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10:00</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8:00</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4815">
                <a:tc gridSpan="2">
                  <a:txBody>
                    <a:bodyPr/>
                    <a:p>
                      <a:pPr indent="0">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                     </a:t>
                      </a:r>
                      <a:r>
                        <a:rPr lang="zh-CN" altLang="en-US" sz="1700" b="1">
                          <a:latin typeface="Times New Roman" panose="02020603050405020304" charset="0"/>
                          <a:ea typeface="Times New Roman" panose="02020603050405020304" charset="0"/>
                          <a:cs typeface="Times New Roman" panose="02020603050405020304" charset="0"/>
                        </a:rPr>
                        <a:t>水样类型</a:t>
                      </a:r>
                      <a:endParaRPr lang="zh-CN" altLang="en-US" sz="1700" b="1">
                        <a:latin typeface="Times New Roman" panose="02020603050405020304" charset="0"/>
                        <a:ea typeface="Times New Roman" panose="02020603050405020304" charset="0"/>
                        <a:cs typeface="Times New Roman" panose="02020603050405020304" charset="0"/>
                      </a:endParaRPr>
                    </a:p>
                    <a:p>
                      <a:pPr indent="0">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检测指标</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一期</a:t>
                      </a:r>
                      <a:endParaRPr lang="zh-CN" altLang="en-US" sz="1700" b="1">
                        <a:latin typeface="Times New Roman" panose="02020603050405020304" charset="0"/>
                        <a:ea typeface="Times New Roman" panose="02020603050405020304" charset="0"/>
                        <a:cs typeface="Times New Roman" panose="02020603050405020304" charset="0"/>
                      </a:endParaRPr>
                    </a:p>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待滤水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一期</a:t>
                      </a:r>
                      <a:endParaRPr lang="zh-CN" altLang="en-US" sz="1700" b="1">
                        <a:latin typeface="Times New Roman" panose="02020603050405020304" charset="0"/>
                        <a:ea typeface="Times New Roman" panose="02020603050405020304" charset="0"/>
                        <a:cs typeface="Times New Roman" panose="02020603050405020304" charset="0"/>
                      </a:endParaRPr>
                    </a:p>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待滤水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一期</a:t>
                      </a:r>
                      <a:endParaRPr lang="zh-CN" altLang="en-US" sz="1700" b="1">
                        <a:latin typeface="Times New Roman" panose="02020603050405020304" charset="0"/>
                        <a:ea typeface="Times New Roman" panose="02020603050405020304" charset="0"/>
                        <a:cs typeface="Times New Roman" panose="02020603050405020304" charset="0"/>
                      </a:endParaRPr>
                    </a:p>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待滤水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一期</a:t>
                      </a:r>
                      <a:endParaRPr lang="zh-CN" altLang="en-US" sz="1700" b="1">
                        <a:latin typeface="Times New Roman" panose="02020603050405020304" charset="0"/>
                        <a:ea typeface="Times New Roman" panose="02020603050405020304" charset="0"/>
                        <a:cs typeface="Times New Roman" panose="02020603050405020304" charset="0"/>
                      </a:endParaRPr>
                    </a:p>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待滤水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一期</a:t>
                      </a:r>
                      <a:endParaRPr lang="zh-CN" altLang="en-US" sz="1700" b="1">
                        <a:latin typeface="Times New Roman" panose="02020603050405020304" charset="0"/>
                        <a:ea typeface="Times New Roman" panose="02020603050405020304" charset="0"/>
                        <a:cs typeface="Times New Roman" panose="02020603050405020304" charset="0"/>
                      </a:endParaRPr>
                    </a:p>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待滤水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二期</a:t>
                      </a:r>
                      <a:endParaRPr lang="zh-CN" altLang="en-US" sz="1700" b="1">
                        <a:latin typeface="Times New Roman" panose="02020603050405020304" charset="0"/>
                        <a:ea typeface="Times New Roman" panose="02020603050405020304" charset="0"/>
                        <a:cs typeface="Times New Roman" panose="02020603050405020304" charset="0"/>
                      </a:endParaRPr>
                    </a:p>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待滤水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金属指标</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限值</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 </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7485">
                <a:tc>
                  <a:txBody>
                    <a:bodyPr/>
                    <a:p>
                      <a:pPr indent="0" algn="ctr">
                        <a:lnSpc>
                          <a:spcPct val="80000"/>
                        </a:lnSpc>
                        <a:buNone/>
                      </a:pPr>
                      <a:r>
                        <a:rPr lang="zh-CN" altLang="en-US" sz="1700" b="1">
                          <a:solidFill>
                            <a:srgbClr val="FF0000"/>
                          </a:solidFill>
                          <a:latin typeface="Times New Roman" panose="02020603050405020304" charset="0"/>
                          <a:ea typeface="Times New Roman" panose="02020603050405020304" charset="0"/>
                          <a:cs typeface="Times New Roman" panose="02020603050405020304" charset="0"/>
                        </a:rPr>
                        <a:t>铝</a:t>
                      </a:r>
                      <a:endParaRPr lang="zh-CN" altLang="en-US"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0.2</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0.072</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0.068</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0.068</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0.064</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0.07</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solidFill>
                            <a:srgbClr val="FF0000"/>
                          </a:solidFill>
                          <a:latin typeface="Times New Roman" panose="02020603050405020304" charset="0"/>
                          <a:ea typeface="Times New Roman" panose="02020603050405020304" charset="0"/>
                          <a:cs typeface="Times New Roman" panose="02020603050405020304" charset="0"/>
                        </a:rPr>
                        <a:t>0.072</a:t>
                      </a:r>
                      <a:endParaRPr lang="en-US" altLang="zh-CN" sz="17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8120">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铁</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0.0124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0.0121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0.123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0.12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0.119</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0.123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钛</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钒</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锰</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0.0099</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0.0111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0.0076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0.0085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0.0083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0.0063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镍</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铜</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0.0019</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8120">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锌</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0.009</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砷</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银</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010">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镉</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铊</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铅</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8120">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铍</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494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总铬</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钴</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硒</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钼</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锑</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&lt;0.0003</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8120">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钡</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0.015</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汞</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&lt;0.00007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锂</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0.0007</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0.0018</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0.0004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7485">
                <a:tc>
                  <a:txBody>
                    <a:bodyPr/>
                    <a:p>
                      <a:pPr indent="0" algn="ctr">
                        <a:lnSpc>
                          <a:spcPct val="80000"/>
                        </a:lnSpc>
                        <a:buNone/>
                      </a:pPr>
                      <a:r>
                        <a:rPr lang="zh-CN" altLang="en-US" sz="1700" b="1">
                          <a:latin typeface="Times New Roman" panose="02020603050405020304" charset="0"/>
                          <a:ea typeface="Times New Roman" panose="02020603050405020304" charset="0"/>
                          <a:cs typeface="Times New Roman" panose="02020603050405020304" charset="0"/>
                        </a:rPr>
                        <a:t>锶</a:t>
                      </a:r>
                      <a:endParaRPr lang="zh-CN" altLang="en-US"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0.0306</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0.0014</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0.0019</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0.0291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0.0022</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80000"/>
                        </a:lnSpc>
                        <a:buNone/>
                      </a:pPr>
                      <a:r>
                        <a:rPr lang="en-US" altLang="zh-CN" sz="1700" b="1">
                          <a:latin typeface="Times New Roman" panose="02020603050405020304" charset="0"/>
                          <a:ea typeface="Times New Roman" panose="02020603050405020304" charset="0"/>
                          <a:cs typeface="Times New Roman" panose="02020603050405020304" charset="0"/>
                        </a:rPr>
                        <a:t>0.001</a:t>
                      </a:r>
                      <a:endParaRPr lang="en-US" altLang="zh-CN" sz="17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2" name="直接连接符 1"/>
          <p:cNvCxnSpPr/>
          <p:nvPr/>
        </p:nvCxnSpPr>
        <p:spPr>
          <a:xfrm>
            <a:off x="4125595" y="1129665"/>
            <a:ext cx="1899920" cy="4102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545" y="927735"/>
            <a:ext cx="4286885" cy="11978005"/>
          </a:xfrm>
          <a:prstGeom prst="rect">
            <a:avLst/>
          </a:prstGeom>
        </p:spPr>
        <p:txBody>
          <a:bodyPr vert="horz" wrap="square" lIns="91440" tIns="45720" rIns="91440" bIns="45720" rtlCol="0" anchor="t">
            <a:normAutofit lnSpcReduction="20000"/>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algn="l">
              <a:lnSpc>
                <a:spcPct val="150000"/>
              </a:lnSpc>
            </a:pPr>
            <a:endParaRPr lang="en-US" altLang="zh-CN" sz="2400" b="1">
              <a:solidFill>
                <a:schemeClr val="tx1"/>
              </a:solidFill>
              <a:sym typeface="+mn-ea"/>
            </a:endParaRPr>
          </a:p>
          <a:p>
            <a:pPr lvl="0" indent="457200" algn="l">
              <a:lnSpc>
                <a:spcPct val="150000"/>
              </a:lnSpc>
            </a:pPr>
            <a:r>
              <a:rPr lang="en-US" altLang="zh-CN" sz="2400" b="1">
                <a:solidFill>
                  <a:srgbClr val="002060"/>
                </a:solidFill>
                <a:sym typeface="+mn-ea"/>
              </a:rPr>
              <a:t>滤池反冲洗水中的铝主要以结合态的形式被絮体颗粒吸附或包裹着，</a:t>
            </a:r>
            <a:r>
              <a:rPr lang="zh-CN" altLang="en-US" sz="2400" b="1">
                <a:solidFill>
                  <a:srgbClr val="002060"/>
                </a:solidFill>
                <a:sym typeface="+mn-ea"/>
              </a:rPr>
              <a:t>容易通过混凝</a:t>
            </a:r>
            <a:r>
              <a:rPr lang="en-US" altLang="zh-CN" sz="2400" b="1">
                <a:solidFill>
                  <a:srgbClr val="002060"/>
                </a:solidFill>
                <a:sym typeface="+mn-ea"/>
              </a:rPr>
              <a:t>-</a:t>
            </a:r>
            <a:r>
              <a:rPr lang="zh-CN" altLang="en-US" sz="2400" b="1">
                <a:solidFill>
                  <a:srgbClr val="002060"/>
                </a:solidFill>
                <a:sym typeface="+mn-ea"/>
              </a:rPr>
              <a:t>沉淀去除，</a:t>
            </a:r>
            <a:r>
              <a:rPr lang="en-US" altLang="zh-CN" sz="2400" b="1">
                <a:solidFill>
                  <a:srgbClr val="002060"/>
                </a:solidFill>
                <a:sym typeface="+mn-ea"/>
              </a:rPr>
              <a:t>而溶解在水中的游离态铝较少</a:t>
            </a:r>
            <a:r>
              <a:rPr lang="zh-CN" altLang="en-US" sz="2400" b="1">
                <a:solidFill>
                  <a:srgbClr val="002060"/>
                </a:solidFill>
                <a:sym typeface="+mn-ea"/>
              </a:rPr>
              <a:t>。</a:t>
            </a:r>
            <a:endParaRPr lang="zh-CN" altLang="en-US" sz="2400" b="1">
              <a:solidFill>
                <a:srgbClr val="002060"/>
              </a:solidFill>
              <a:sym typeface="+mn-ea"/>
            </a:endParaRPr>
          </a:p>
          <a:p>
            <a:pPr lvl="0" indent="457200" algn="l">
              <a:lnSpc>
                <a:spcPct val="150000"/>
              </a:lnSpc>
            </a:pPr>
            <a:endParaRPr lang="zh-CN" altLang="en-US" sz="2400" b="1">
              <a:solidFill>
                <a:srgbClr val="002060"/>
              </a:solidFill>
              <a:sym typeface="+mn-ea"/>
            </a:endParaRPr>
          </a:p>
          <a:p>
            <a:pPr lvl="0" indent="457200" algn="l">
              <a:lnSpc>
                <a:spcPct val="150000"/>
              </a:lnSpc>
            </a:pPr>
            <a:r>
              <a:rPr lang="en-US" altLang="zh-CN" sz="2400" b="1">
                <a:solidFill>
                  <a:srgbClr val="002060"/>
                </a:solidFill>
                <a:sym typeface="+mn-ea"/>
              </a:rPr>
              <a:t>滤池反冲洗水</a:t>
            </a:r>
            <a:r>
              <a:rPr lang="zh-CN" altLang="en-US" sz="2400" b="1">
                <a:solidFill>
                  <a:srgbClr val="002060"/>
                </a:solidFill>
                <a:sym typeface="+mn-ea"/>
              </a:rPr>
              <a:t>直接</a:t>
            </a:r>
            <a:r>
              <a:rPr lang="en-US" altLang="zh-CN" sz="2400" b="1">
                <a:solidFill>
                  <a:srgbClr val="002060"/>
                </a:solidFill>
                <a:sym typeface="+mn-ea"/>
              </a:rPr>
              <a:t>回用能强化混凝效果，减少混凝剂投加量，从而进一步降低了待滤水的铝含量。</a:t>
            </a:r>
            <a:endParaRPr lang="en-US" altLang="zh-CN" sz="2400" b="1">
              <a:solidFill>
                <a:srgbClr val="002060"/>
              </a:solidFill>
              <a:sym typeface="+mn-ea"/>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41275" y="7621"/>
            <a:ext cx="10515600" cy="864000"/>
          </a:xfrm>
        </p:spPr>
        <p:txBody>
          <a:bodyPr/>
          <a:lstStyle/>
          <a:p>
            <a:r>
              <a:rPr lang="zh-CN" altLang="en-US" dirty="0">
                <a:latin typeface="+mj-lt"/>
                <a:ea typeface="+mj-ea"/>
              </a:rPr>
              <a:t>直接回用反冲洗水长期运行对金属指标的影响</a:t>
            </a:r>
            <a:endParaRPr lang="zh-CN" altLang="en-US" dirty="0">
              <a:latin typeface="+mj-lt"/>
              <a:ea typeface="+mj-ea"/>
            </a:endParaRPr>
          </a:p>
        </p:txBody>
      </p:sp>
      <p:sp>
        <p:nvSpPr>
          <p:cNvPr id="4" name="内容占位符 3"/>
          <p:cNvSpPr>
            <a:spLocks noGrp="1"/>
          </p:cNvSpPr>
          <p:nvPr>
            <p:ph sz="half" idx="1"/>
            <p:custDataLst>
              <p:tags r:id="rId2"/>
            </p:custDataLst>
          </p:nvPr>
        </p:nvSpPr>
        <p:spPr>
          <a:xfrm>
            <a:off x="289560" y="681355"/>
            <a:ext cx="11608435" cy="4783455"/>
          </a:xfrm>
        </p:spPr>
        <p:txBody>
          <a:bodyPr>
            <a:normAutofit/>
          </a:bodyPr>
          <a:lstStyle/>
          <a:p>
            <a:pPr indent="457200" fontAlgn="auto">
              <a:lnSpc>
                <a:spcPct val="150000"/>
              </a:lnSpc>
            </a:pPr>
            <a:r>
              <a:rPr lang="en-US" altLang="zh-CN" b="1" smtClean="0">
                <a:solidFill>
                  <a:srgbClr val="002060"/>
                </a:solidFill>
                <a:latin typeface="+mn-lt"/>
                <a:ea typeface="+mn-ea"/>
              </a:rPr>
              <a:t>从表4.2可知，在水厂直接回用反冲洗水工艺运行期间，尽管原水的铁、铝和锰含量有一定波动，但一期和二期工艺出厂水中铁、铝和锰的月最大值均低于检出限。说明直接回用反冲洗水，不会增加金属超标风险。</a:t>
            </a:r>
            <a:endParaRPr lang="en-US" altLang="zh-CN" b="1" smtClean="0">
              <a:solidFill>
                <a:srgbClr val="002060"/>
              </a:solidFill>
              <a:latin typeface="+mn-lt"/>
              <a:ea typeface="+mn-ea"/>
            </a:endParaRPr>
          </a:p>
        </p:txBody>
      </p:sp>
      <p:graphicFrame>
        <p:nvGraphicFramePr>
          <p:cNvPr id="6" name="内容占位符 5"/>
          <p:cNvGraphicFramePr/>
          <p:nvPr>
            <p:ph sz="half" idx="2"/>
          </p:nvPr>
        </p:nvGraphicFramePr>
        <p:xfrm>
          <a:off x="472440" y="2760345"/>
          <a:ext cx="11242040" cy="3752215"/>
        </p:xfrm>
        <a:graphic>
          <a:graphicData uri="http://schemas.openxmlformats.org/drawingml/2006/table">
            <a:tbl>
              <a:tblPr firstRow="1" bandRow="1">
                <a:tableStyleId>{5940675A-B579-460E-94D1-54222C63F5DA}</a:tableStyleId>
              </a:tblPr>
              <a:tblGrid>
                <a:gridCol w="935990"/>
                <a:gridCol w="934720"/>
                <a:gridCol w="937260"/>
                <a:gridCol w="934720"/>
                <a:gridCol w="935355"/>
                <a:gridCol w="935355"/>
                <a:gridCol w="936625"/>
                <a:gridCol w="939800"/>
                <a:gridCol w="936625"/>
                <a:gridCol w="935990"/>
                <a:gridCol w="935990"/>
                <a:gridCol w="943610"/>
              </a:tblGrid>
              <a:tr h="304800">
                <a:tc gridSpan="4">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原水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一期出厂水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二期出厂水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51815">
                <a:tc rowSpan="2">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月份</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铁（</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chemeClr val="tx1"/>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铝（</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锰（</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月份</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铁（</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铝（</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锰（</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月份</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铁（</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铝（</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锰（</a:t>
                      </a:r>
                      <a:r>
                        <a:rPr lang="en-US" altLang="zh-CN" sz="2000" b="1">
                          <a:latin typeface="Times New Roman" panose="02020603050405020304" charset="0"/>
                          <a:ea typeface="Times New Roman" panose="02020603050405020304" charset="0"/>
                          <a:cs typeface="Times New Roman" panose="02020603050405020304" charset="0"/>
                        </a:rPr>
                        <a:t>mg/L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1180">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a:solidFill>
                        <a:schemeClr val="tx1"/>
                      </a:solidFill>
                      <a:prstDash val="solid"/>
                    </a:lnB>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chemeClr val="tx1"/>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116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a:solidFill>
                        <a:schemeClr val="tx1"/>
                      </a:solidFill>
                      <a:prstDash val="solid"/>
                    </a:lnT>
                    <a:lnB w="12700" cap="flat" cmpd="sng">
                      <a:solidFill>
                        <a:schemeClr val="tx1"/>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1.53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chemeClr val="tx1"/>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0.066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201.11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59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0.95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0.038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59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0.71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0.020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59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0.80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0.024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6225">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0.67</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0.020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59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0.97</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0.018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59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1.47</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0.016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9085">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1.41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0.036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0.07</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&lt;0.008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&lt;0.02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081530" y="2374265"/>
            <a:ext cx="8475345" cy="460375"/>
          </a:xfrm>
          <a:prstGeom prst="rect">
            <a:avLst/>
          </a:prstGeom>
          <a:noFill/>
          <a:ln w="9525">
            <a:noFill/>
          </a:ln>
        </p:spPr>
        <p:txBody>
          <a:bodyPr wrap="square">
            <a:spAutoFit/>
          </a:bodyPr>
          <a:p>
            <a:pPr indent="0"/>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表</a:t>
            </a:r>
            <a:r>
              <a:rPr lang="en-US" altLang="zh-CN"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4.2 </a:t>
            </a:r>
            <a:r>
              <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直接回用反冲洗水长期运行对出厂水铁、铝、锰的影响</a:t>
            </a:r>
            <a:endParaRPr lang="zh-CN" altLang="en-US" sz="24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27940" y="73660"/>
            <a:ext cx="10373360" cy="687705"/>
          </a:xfrm>
          <a:prstGeom prst="rect">
            <a:avLst/>
          </a:prstGeom>
        </p:spPr>
        <p:txBody>
          <a:bodyPr vert="horz" lIns="91440" tIns="45720" rIns="91440" bIns="45720" rtlCol="0" anchor="t" anchorCtr="0">
            <a:normAutofit/>
          </a:bodyPr>
          <a:lstStyle>
            <a:lvl1pPr>
              <a:defRPr sz="4000"/>
            </a:lvl1pPr>
          </a:lstStyle>
          <a:p>
            <a:r>
              <a:rPr lang="zh-CN" altLang="en-US" sz="3200" dirty="0">
                <a:solidFill>
                  <a:schemeClr val="accent2"/>
                </a:solidFill>
                <a:latin typeface="+mj-lt"/>
                <a:ea typeface="+mj-ea"/>
                <a:cs typeface="+mj-cs"/>
              </a:rPr>
              <a:t>直接回用反冲洗水长期运行对细菌总数和大肠杆菌的影响</a:t>
            </a:r>
            <a:endParaRPr lang="zh-CN" altLang="en-US" sz="3200" dirty="0">
              <a:solidFill>
                <a:schemeClr val="accent2"/>
              </a:solidFill>
              <a:latin typeface="+mj-lt"/>
              <a:ea typeface="+mj-ea"/>
              <a:cs typeface="+mj-cs"/>
            </a:endParaRPr>
          </a:p>
        </p:txBody>
      </p:sp>
      <p:sp>
        <p:nvSpPr>
          <p:cNvPr id="7" name="文本占位符 3"/>
          <p:cNvSpPr>
            <a:spLocks noGrp="1"/>
          </p:cNvSpPr>
          <p:nvPr>
            <p:custDataLst>
              <p:tags r:id="rId2"/>
            </p:custDataLst>
          </p:nvPr>
        </p:nvSpPr>
        <p:spPr>
          <a:xfrm>
            <a:off x="273685" y="4522470"/>
            <a:ext cx="11761470" cy="2058670"/>
          </a:xfrm>
          <a:prstGeom prst="rect">
            <a:avLst/>
          </a:prstGeom>
        </p:spPr>
        <p:txBody>
          <a:bodyPr vert="horz" lIns="91440" tIns="45720" rIns="91440" bIns="4572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indent="457200" fontAlgn="auto">
              <a:lnSpc>
                <a:spcPct val="150000"/>
              </a:lnSpc>
            </a:pPr>
            <a:r>
              <a:rPr lang="en-US" altLang="zh-CN" sz="2400" b="1">
                <a:solidFill>
                  <a:srgbClr val="002060"/>
                </a:solidFill>
              </a:rPr>
              <a:t>在水厂直接回用反冲洗水工艺运行期间，尽管原水的细菌总数数量有一定波动，一期和二期的出厂水中的细菌总数检测结果均为未检出。尽管原水的大肠杆菌月最大值均超过检出上限，一期和二期的出厂水中的大肠杆菌检测结果均为未检出。长期运行数据说明，直接回用反冲洗水不会增加生物风险。</a:t>
            </a:r>
            <a:endParaRPr lang="en-US" altLang="zh-CN" sz="2400" b="1">
              <a:solidFill>
                <a:srgbClr val="002060"/>
              </a:solidFill>
            </a:endParaRPr>
          </a:p>
        </p:txBody>
      </p:sp>
      <p:sp>
        <p:nvSpPr>
          <p:cNvPr id="100" name="文本框 99"/>
          <p:cNvSpPr txBox="1"/>
          <p:nvPr/>
        </p:nvSpPr>
        <p:spPr>
          <a:xfrm>
            <a:off x="-183515" y="761365"/>
            <a:ext cx="6275070" cy="398780"/>
          </a:xfrm>
          <a:prstGeom prst="rect">
            <a:avLst/>
          </a:prstGeom>
          <a:noFill/>
          <a:ln w="9525">
            <a:noFill/>
          </a:ln>
        </p:spPr>
        <p:txBody>
          <a:bodyPr wrap="square">
            <a:spAutoFit/>
          </a:bodyPr>
          <a:p>
            <a:pPr indent="0" algn="ct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表</a:t>
            </a:r>
            <a:r>
              <a:rPr lang="en-US" altLang="zh-CN"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4.3 </a:t>
            </a: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直接回用反冲洗水长期运行对细菌总数的影响</a:t>
            </a:r>
            <a:endPar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nvGraphicFramePr>
        <p:xfrm>
          <a:off x="273685" y="1250950"/>
          <a:ext cx="5120005" cy="2674620"/>
        </p:xfrm>
        <a:graphic>
          <a:graphicData uri="http://schemas.openxmlformats.org/drawingml/2006/table">
            <a:tbl>
              <a:tblPr firstRow="1" bandRow="1">
                <a:tableStyleId>{5940675A-B579-460E-94D1-54222C63F5DA}</a:tableStyleId>
              </a:tblPr>
              <a:tblGrid>
                <a:gridCol w="1529080"/>
                <a:gridCol w="1196975"/>
                <a:gridCol w="1196975"/>
                <a:gridCol w="1196975"/>
              </a:tblGrid>
              <a:tr h="274320">
                <a:tc rowSpan="3">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月份</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原水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一期出厂水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二期出厂水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3">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细菌总数（</a:t>
                      </a:r>
                      <a:r>
                        <a:rPr lang="en-US" altLang="zh-CN" sz="2000" b="1">
                          <a:latin typeface="Times New Roman" panose="02020603050405020304" charset="0"/>
                          <a:ea typeface="Times New Roman" panose="02020603050405020304" charset="0"/>
                          <a:cs typeface="Times New Roman" panose="02020603050405020304" charset="0"/>
                        </a:rPr>
                        <a:t>CFU/mL</a:t>
                      </a:r>
                      <a:r>
                        <a:rPr lang="zh-CN" altLang="en-US"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667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2200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1800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1590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930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1700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930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1210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6059170" y="761365"/>
            <a:ext cx="6069965" cy="398780"/>
          </a:xfrm>
          <a:prstGeom prst="rect">
            <a:avLst/>
          </a:prstGeom>
          <a:noFill/>
          <a:ln w="9525">
            <a:noFill/>
          </a:ln>
        </p:spPr>
        <p:txBody>
          <a:bodyPr wrap="square">
            <a:spAutoFit/>
          </a:bodyPr>
          <a:p>
            <a:pPr indent="0" algn="ct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表</a:t>
            </a:r>
            <a:r>
              <a:rPr lang="en-US" altLang="zh-CN"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4.4 </a:t>
            </a:r>
            <a:r>
              <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rPr>
              <a:t>直接回用反冲洗水长期运行对大肠杆菌的影响</a:t>
            </a:r>
            <a:endParaRPr lang="zh-CN" altLang="en-US" sz="2000" b="1">
              <a:solidFill>
                <a:schemeClr val="accent5">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8" name="表格 7"/>
          <p:cNvGraphicFramePr/>
          <p:nvPr/>
        </p:nvGraphicFramePr>
        <p:xfrm>
          <a:off x="6427470" y="1251267"/>
          <a:ext cx="5120005" cy="2667000"/>
        </p:xfrm>
        <a:graphic>
          <a:graphicData uri="http://schemas.openxmlformats.org/drawingml/2006/table">
            <a:tbl>
              <a:tblPr firstRow="1" bandRow="1">
                <a:tableStyleId>{5940675A-B579-460E-94D1-54222C63F5DA}</a:tableStyleId>
              </a:tblPr>
              <a:tblGrid>
                <a:gridCol w="1529080"/>
                <a:gridCol w="1196975"/>
                <a:gridCol w="1196975"/>
                <a:gridCol w="1196975"/>
              </a:tblGrid>
              <a:tr h="609600">
                <a:tc rowSpan="3">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月份</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原水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一期出厂水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二期出厂水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3">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大肠杆菌（</a:t>
                      </a:r>
                      <a:r>
                        <a:rPr lang="en-US" altLang="zh-CN" sz="2000" b="1">
                          <a:latin typeface="宋体" panose="02010600030101010101" pitchFamily="2" charset="-122"/>
                          <a:ea typeface="宋体" panose="02010600030101010101" pitchFamily="2" charset="-122"/>
                          <a:cs typeface="宋体" panose="02010600030101010101" pitchFamily="2" charset="-122"/>
                        </a:rPr>
                        <a:t>MPN/100mL</a:t>
                      </a:r>
                      <a:r>
                        <a:rPr lang="zh-CN" altLang="en-US" sz="2000" b="1">
                          <a:latin typeface="宋体" panose="02010600030101010101" pitchFamily="2" charset="-122"/>
                          <a:ea typeface="宋体" panose="02010600030101010101" pitchFamily="2" charset="-122"/>
                          <a:cs typeface="宋体" panose="02010600030101010101" pitchFamily="2" charset="-122"/>
                        </a:rPr>
                        <a:t>）</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286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月最大值</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2016.12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2017.01</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2017.03</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2017.04</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2017.05</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宋体" panose="02010600030101010101" pitchFamily="2" charset="-122"/>
                          <a:ea typeface="宋体" panose="02010600030101010101" pitchFamily="2" charset="-122"/>
                          <a:cs typeface="宋体" panose="02010600030101010101" pitchFamily="2" charset="-122"/>
                        </a:rPr>
                        <a:t>&gt;16000</a:t>
                      </a:r>
                      <a:endParaRPr lang="en-US" altLang="zh-CN"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未检出</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963545" y="3594735"/>
            <a:ext cx="6021705" cy="550545"/>
          </a:xfrm>
        </p:spPr>
        <p:txBody>
          <a:bodyPr>
            <a:noAutofit/>
          </a:bodyPr>
          <a:lstStyle/>
          <a:p>
            <a:r>
              <a:rPr lang="zh-CN" altLang="en-US" sz="3200" dirty="0">
                <a:latin typeface="+mj-lt"/>
                <a:ea typeface="+mj-ea"/>
              </a:rPr>
              <a:t>反冲洗水直接回用的经济指标</a:t>
            </a:r>
            <a:endParaRPr lang="zh-CN" altLang="en-US" sz="3200" dirty="0">
              <a:latin typeface="+mj-lt"/>
              <a:ea typeface="+mj-ea"/>
            </a:endParaRPr>
          </a:p>
        </p:txBody>
      </p:sp>
      <p:sp>
        <p:nvSpPr>
          <p:cNvPr id="10" name="文本框 9"/>
          <p:cNvSpPr txBox="1"/>
          <p:nvPr>
            <p:custDataLst>
              <p:tags r:id="rId2"/>
            </p:custDataLst>
          </p:nvPr>
        </p:nvSpPr>
        <p:spPr>
          <a:xfrm>
            <a:off x="4462464" y="2629694"/>
            <a:ext cx="3024187" cy="716756"/>
          </a:xfrm>
          <a:prstGeom prst="rect">
            <a:avLst/>
          </a:prstGeom>
          <a:noFill/>
        </p:spPr>
        <p:txBody>
          <a:bodyPr wrap="none"/>
          <a:lstStyle/>
          <a:p>
            <a:pPr>
              <a:defRPr/>
            </a:pPr>
            <a:r>
              <a:rPr lang="en-US" altLang="zh-CN" sz="44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rPr>
              <a:t>SECTION</a:t>
            </a:r>
            <a:endParaRPr lang="zh-CN" altLang="en-US" sz="80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endParaRPr>
          </a:p>
        </p:txBody>
      </p:sp>
      <p:sp>
        <p:nvSpPr>
          <p:cNvPr id="12" name="KSO_ST1"/>
          <p:cNvSpPr txBox="1"/>
          <p:nvPr>
            <p:custDataLst>
              <p:tags r:id="rId3"/>
            </p:custDataLst>
          </p:nvPr>
        </p:nvSpPr>
        <p:spPr>
          <a:xfrm>
            <a:off x="7353300" y="2508251"/>
            <a:ext cx="838200" cy="12350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11500" b="0" i="0" kern="1200" baseline="0">
                <a:solidFill>
                  <a:schemeClr val="accent2">
                    <a:lumMod val="75000"/>
                  </a:schemeClr>
                </a:solidFill>
                <a:effectLst/>
                <a:latin typeface="Arial" panose="020B0604020202020204" pitchFamily="34" charset="0"/>
                <a:ea typeface="+mj-ea"/>
                <a:cs typeface="+mj-cs"/>
              </a:defRPr>
            </a:lvl1pPr>
          </a:lstStyle>
          <a:p>
            <a:r>
              <a:rPr lang="en-US" altLang="zh-CN" dirty="0"/>
              <a:t>5</a:t>
            </a:r>
            <a:endParaRPr lang="en-US" dirty="0"/>
          </a:p>
        </p:txBody>
      </p:sp>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95885" y="-33654"/>
            <a:ext cx="10515600" cy="864000"/>
          </a:xfrm>
        </p:spPr>
        <p:txBody>
          <a:bodyPr/>
          <a:lstStyle/>
          <a:p>
            <a:r>
              <a:rPr lang="zh-CN" altLang="en-US" dirty="0">
                <a:latin typeface="+mj-lt"/>
                <a:ea typeface="+mj-ea"/>
              </a:rPr>
              <a:t>反冲洗水直接回用的经济指标</a:t>
            </a:r>
            <a:endParaRPr lang="zh-CN" altLang="en-US" dirty="0">
              <a:latin typeface="+mj-lt"/>
              <a:ea typeface="+mj-ea"/>
            </a:endParaRPr>
          </a:p>
        </p:txBody>
      </p:sp>
      <p:sp>
        <p:nvSpPr>
          <p:cNvPr id="4" name="内容占位符 3"/>
          <p:cNvSpPr>
            <a:spLocks noGrp="1"/>
          </p:cNvSpPr>
          <p:nvPr>
            <p:ph idx="1"/>
            <p:custDataLst>
              <p:tags r:id="rId2"/>
            </p:custDataLst>
          </p:nvPr>
        </p:nvSpPr>
        <p:spPr>
          <a:xfrm>
            <a:off x="95885" y="537845"/>
            <a:ext cx="11955145" cy="4895850"/>
          </a:xfrm>
        </p:spPr>
        <p:txBody>
          <a:bodyPr>
            <a:normAutofit/>
          </a:bodyPr>
          <a:lstStyle/>
          <a:p>
            <a:pPr indent="457200" fontAlgn="auto">
              <a:lnSpc>
                <a:spcPct val="150000"/>
              </a:lnSpc>
            </a:pPr>
            <a:r>
              <a:rPr lang="en-US" altLang="zh-CN" b="1" smtClean="0">
                <a:solidFill>
                  <a:srgbClr val="002060"/>
                </a:solidFill>
                <a:latin typeface="+mn-lt"/>
                <a:ea typeface="+mn-ea"/>
              </a:rPr>
              <a:t>以</a:t>
            </a:r>
            <a:r>
              <a:rPr lang="zh-CN" altLang="en-US" b="1" smtClean="0">
                <a:solidFill>
                  <a:srgbClr val="002060"/>
                </a:solidFill>
                <a:latin typeface="+mn-lt"/>
                <a:ea typeface="+mn-ea"/>
              </a:rPr>
              <a:t>第三水厂</a:t>
            </a:r>
            <a:r>
              <a:rPr lang="en-US" altLang="zh-CN" b="1" smtClean="0">
                <a:solidFill>
                  <a:srgbClr val="002060"/>
                </a:solidFill>
                <a:latin typeface="+mn-lt"/>
                <a:ea typeface="+mn-ea"/>
              </a:rPr>
              <a:t>为例，水厂滤池反冲洗水直接回用不需另外加建调蓄沉淀池，只需</a:t>
            </a:r>
            <a:r>
              <a:rPr lang="zh-CN" altLang="en-US" b="1" smtClean="0">
                <a:solidFill>
                  <a:srgbClr val="002060"/>
                </a:solidFill>
                <a:latin typeface="+mn-lt"/>
                <a:ea typeface="+mn-ea"/>
              </a:rPr>
              <a:t>利用</a:t>
            </a:r>
            <a:r>
              <a:rPr lang="en-US" altLang="zh-CN" b="1" smtClean="0">
                <a:solidFill>
                  <a:srgbClr val="002060"/>
                </a:solidFill>
                <a:latin typeface="+mn-lt"/>
                <a:ea typeface="+mn-ea"/>
              </a:rPr>
              <a:t>原有反冲洗水排水渠</a:t>
            </a:r>
            <a:r>
              <a:rPr lang="zh-CN" altLang="en-US" b="1" smtClean="0">
                <a:solidFill>
                  <a:srgbClr val="002060"/>
                </a:solidFill>
                <a:latin typeface="+mn-lt"/>
                <a:ea typeface="+mn-ea"/>
              </a:rPr>
              <a:t>容量，在集水池的</a:t>
            </a:r>
            <a:r>
              <a:rPr lang="en-US" altLang="zh-CN" b="1" smtClean="0">
                <a:solidFill>
                  <a:srgbClr val="002060"/>
                </a:solidFill>
                <a:latin typeface="+mn-lt"/>
                <a:ea typeface="+mn-ea"/>
              </a:rPr>
              <a:t>中安装潜水泵及加建管道和电气控制系统，一次性投入约在13万元</a:t>
            </a:r>
            <a:r>
              <a:rPr lang="zh-CN" altLang="en-US" b="1" smtClean="0">
                <a:solidFill>
                  <a:srgbClr val="002060"/>
                </a:solidFill>
                <a:latin typeface="+mn-lt"/>
                <a:ea typeface="+mn-ea"/>
              </a:rPr>
              <a:t>，</a:t>
            </a:r>
            <a:r>
              <a:rPr lang="en-US" altLang="zh-CN" b="1" smtClean="0">
                <a:solidFill>
                  <a:srgbClr val="002060"/>
                </a:solidFill>
                <a:latin typeface="+mn-lt"/>
                <a:ea typeface="+mn-ea"/>
              </a:rPr>
              <a:t>直接回用后每年能减少</a:t>
            </a:r>
            <a:r>
              <a:rPr lang="zh-CN" altLang="en-US" b="1" smtClean="0">
                <a:solidFill>
                  <a:srgbClr val="002060"/>
                </a:solidFill>
                <a:latin typeface="+mn-lt"/>
                <a:ea typeface="+mn-ea"/>
              </a:rPr>
              <a:t>水资源费等运行成本</a:t>
            </a:r>
            <a:r>
              <a:rPr lang="en-US" altLang="zh-CN" b="1" smtClean="0">
                <a:solidFill>
                  <a:srgbClr val="002060"/>
                </a:solidFill>
                <a:latin typeface="+mn-lt"/>
                <a:ea typeface="+mn-ea"/>
              </a:rPr>
              <a:t>约66万元，3个月内便可收回一次性投资费用。</a:t>
            </a:r>
            <a:endParaRPr lang="en-US" altLang="zh-CN" b="1" smtClean="0">
              <a:solidFill>
                <a:srgbClr val="002060"/>
              </a:solidFill>
              <a:latin typeface="+mn-lt"/>
              <a:ea typeface="+mn-ea"/>
            </a:endParaRPr>
          </a:p>
        </p:txBody>
      </p:sp>
      <p:sp>
        <p:nvSpPr>
          <p:cNvPr id="100" name="文本框 99"/>
          <p:cNvSpPr txBox="1"/>
          <p:nvPr/>
        </p:nvSpPr>
        <p:spPr>
          <a:xfrm>
            <a:off x="2839720" y="2651760"/>
            <a:ext cx="7225030" cy="460375"/>
          </a:xfrm>
          <a:prstGeom prst="rect">
            <a:avLst/>
          </a:prstGeom>
          <a:noFill/>
          <a:ln w="9525">
            <a:noFill/>
          </a:ln>
        </p:spPr>
        <p:txBody>
          <a:bodyPr wrap="square">
            <a:spAutoFit/>
          </a:bodyPr>
          <a:p>
            <a:pPr indent="266700" algn="ctr"/>
            <a:r>
              <a:rPr lang="en-US" altLang="zh-CN" sz="2400" b="1">
                <a:latin typeface="Times New Roman" panose="02020603050405020304" charset="0"/>
                <a:ea typeface="Times New Roman" panose="02020603050405020304" charset="0"/>
                <a:cs typeface="Times New Roman" panose="02020603050405020304" charset="0"/>
              </a:rPr>
              <a:t>表5.1 </a:t>
            </a:r>
            <a:r>
              <a:rPr lang="zh-CN" altLang="en-US" sz="2400" b="1">
                <a:latin typeface="宋体" panose="02010600030101010101" pitchFamily="2" charset="-122"/>
                <a:ea typeface="宋体" panose="02010600030101010101" pitchFamily="2" charset="-122"/>
                <a:cs typeface="宋体" panose="02010600030101010101" pitchFamily="2" charset="-122"/>
              </a:rPr>
              <a:t>滤池反冲洗水直接回用的经济指标</a:t>
            </a:r>
            <a:endParaRPr lang="zh-CN" altLang="en-US" sz="2400" b="1"/>
          </a:p>
        </p:txBody>
      </p:sp>
      <p:graphicFrame>
        <p:nvGraphicFramePr>
          <p:cNvPr id="2" name="表格 1"/>
          <p:cNvGraphicFramePr/>
          <p:nvPr/>
        </p:nvGraphicFramePr>
        <p:xfrm>
          <a:off x="118110" y="3112135"/>
          <a:ext cx="11956415" cy="2840355"/>
        </p:xfrm>
        <a:graphic>
          <a:graphicData uri="http://schemas.openxmlformats.org/drawingml/2006/table">
            <a:tbl>
              <a:tblPr firstRow="1" bandRow="1">
                <a:tableStyleId>{5940675A-B579-460E-94D1-54222C63F5DA}</a:tableStyleId>
              </a:tblPr>
              <a:tblGrid>
                <a:gridCol w="1090930"/>
                <a:gridCol w="1382395"/>
                <a:gridCol w="1182370"/>
                <a:gridCol w="1605280"/>
                <a:gridCol w="1486535"/>
                <a:gridCol w="1880870"/>
                <a:gridCol w="1860550"/>
                <a:gridCol w="1467485"/>
              </a:tblGrid>
              <a:tr h="889635">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每天产生反冲洗水量</a:t>
                      </a:r>
                      <a:r>
                        <a:rPr lang="en-US" altLang="zh-CN" sz="2100" b="1">
                          <a:latin typeface="Times New Roman" panose="02020603050405020304" charset="0"/>
                          <a:ea typeface="Times New Roman" panose="02020603050405020304" charset="0"/>
                          <a:cs typeface="Times New Roman" panose="02020603050405020304" charset="0"/>
                        </a:rPr>
                        <a:t>/m</a:t>
                      </a:r>
                      <a:r>
                        <a:rPr lang="en-US" altLang="zh-CN" sz="2100" b="1" baseline="30000">
                          <a:latin typeface="Times New Roman" panose="02020603050405020304" charset="0"/>
                          <a:ea typeface="Times New Roman" panose="02020603050405020304" charset="0"/>
                          <a:cs typeface="Times New Roman" panose="02020603050405020304" charset="0"/>
                        </a:rPr>
                        <a:t>3</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每年回用水量</a:t>
                      </a:r>
                      <a:r>
                        <a:rPr lang="en-US" altLang="zh-CN" sz="2100" b="1">
                          <a:latin typeface="Times New Roman" panose="02020603050405020304" charset="0"/>
                          <a:ea typeface="Times New Roman" panose="02020603050405020304" charset="0"/>
                          <a:cs typeface="Times New Roman" panose="02020603050405020304" charset="0"/>
                        </a:rPr>
                        <a:t>/m</a:t>
                      </a:r>
                      <a:r>
                        <a:rPr lang="en-US" altLang="zh-CN" sz="2100" b="1" baseline="30000">
                          <a:latin typeface="Times New Roman" panose="02020603050405020304" charset="0"/>
                          <a:ea typeface="Times New Roman" panose="02020603050405020304" charset="0"/>
                          <a:cs typeface="Times New Roman" panose="02020603050405020304" charset="0"/>
                        </a:rPr>
                        <a:t>3</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每年节约水资源费</a:t>
                      </a:r>
                      <a:r>
                        <a:rPr lang="en-US" altLang="zh-CN" sz="2100" b="1">
                          <a:latin typeface="Times New Roman" panose="02020603050405020304" charset="0"/>
                          <a:ea typeface="Times New Roman" panose="02020603050405020304" charset="0"/>
                          <a:cs typeface="Times New Roman" panose="02020603050405020304" charset="0"/>
                        </a:rPr>
                        <a:t>/</a:t>
                      </a:r>
                      <a:r>
                        <a:rPr lang="zh-CN" altLang="en-US" sz="2100" b="1">
                          <a:latin typeface="Times New Roman" panose="02020603050405020304" charset="0"/>
                          <a:ea typeface="Times New Roman" panose="02020603050405020304" charset="0"/>
                          <a:cs typeface="Times New Roman" panose="02020603050405020304" charset="0"/>
                        </a:rPr>
                        <a:t>元（</a:t>
                      </a:r>
                      <a:r>
                        <a:rPr lang="en-US" altLang="zh-CN" sz="2100" b="1">
                          <a:latin typeface="Times New Roman" panose="02020603050405020304" charset="0"/>
                          <a:ea typeface="Times New Roman" panose="02020603050405020304" charset="0"/>
                          <a:cs typeface="Times New Roman" panose="02020603050405020304" charset="0"/>
                        </a:rPr>
                        <a:t>0.2</a:t>
                      </a:r>
                      <a:r>
                        <a:rPr lang="zh-CN" altLang="en-US" sz="2100" b="1">
                          <a:latin typeface="Times New Roman" panose="02020603050405020304" charset="0"/>
                          <a:ea typeface="Times New Roman" panose="02020603050405020304" charset="0"/>
                          <a:cs typeface="Times New Roman" panose="02020603050405020304" charset="0"/>
                        </a:rPr>
                        <a:t>元</a:t>
                      </a:r>
                      <a:r>
                        <a:rPr lang="en-US" altLang="zh-CN" sz="2100" b="1">
                          <a:latin typeface="Times New Roman" panose="02020603050405020304" charset="0"/>
                          <a:ea typeface="Times New Roman" panose="02020603050405020304" charset="0"/>
                          <a:cs typeface="Times New Roman" panose="02020603050405020304" charset="0"/>
                        </a:rPr>
                        <a:t>/m</a:t>
                      </a:r>
                      <a:r>
                        <a:rPr lang="en-US" altLang="zh-CN" sz="2100" b="1" baseline="30000">
                          <a:latin typeface="Times New Roman" panose="02020603050405020304" charset="0"/>
                          <a:ea typeface="Times New Roman" panose="02020603050405020304" charset="0"/>
                          <a:cs typeface="Times New Roman" panose="02020603050405020304" charset="0"/>
                        </a:rPr>
                        <a:t>3</a:t>
                      </a:r>
                      <a:r>
                        <a:rPr lang="zh-CN" altLang="en-US" sz="2100" b="1">
                          <a:latin typeface="Times New Roman" panose="02020603050405020304" charset="0"/>
                          <a:ea typeface="Times New Roman" panose="02020603050405020304" charset="0"/>
                          <a:cs typeface="Times New Roman" panose="02020603050405020304" charset="0"/>
                        </a:rPr>
                        <a:t>）</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一泵房的取水费用</a:t>
                      </a:r>
                      <a:r>
                        <a:rPr lang="en-US" altLang="zh-CN" sz="2100" b="1">
                          <a:latin typeface="Times New Roman" panose="02020603050405020304" charset="0"/>
                          <a:ea typeface="Times New Roman" panose="02020603050405020304" charset="0"/>
                          <a:cs typeface="Times New Roman" panose="02020603050405020304" charset="0"/>
                        </a:rPr>
                        <a:t>/</a:t>
                      </a:r>
                      <a:r>
                        <a:rPr lang="zh-CN" altLang="en-US" sz="2100" b="1">
                          <a:latin typeface="Times New Roman" panose="02020603050405020304" charset="0"/>
                          <a:ea typeface="Times New Roman" panose="02020603050405020304" charset="0"/>
                          <a:cs typeface="Times New Roman" panose="02020603050405020304" charset="0"/>
                        </a:rPr>
                        <a:t>（元</a:t>
                      </a:r>
                      <a:r>
                        <a:rPr lang="en-US" altLang="zh-CN" sz="2100" b="1">
                          <a:latin typeface="Times New Roman" panose="02020603050405020304" charset="0"/>
                          <a:ea typeface="Times New Roman" panose="02020603050405020304" charset="0"/>
                          <a:cs typeface="Times New Roman" panose="02020603050405020304" charset="0"/>
                        </a:rPr>
                        <a:t>/dam</a:t>
                      </a:r>
                      <a:r>
                        <a:rPr lang="en-US" altLang="zh-CN" sz="2100" b="1" baseline="30000">
                          <a:latin typeface="Times New Roman" panose="02020603050405020304" charset="0"/>
                          <a:ea typeface="Times New Roman" panose="02020603050405020304" charset="0"/>
                          <a:cs typeface="Times New Roman" panose="02020603050405020304" charset="0"/>
                        </a:rPr>
                        <a:t>3</a:t>
                      </a:r>
                      <a:r>
                        <a:rPr lang="zh-CN" altLang="en-US" sz="2100" b="1">
                          <a:latin typeface="Times New Roman" panose="02020603050405020304" charset="0"/>
                          <a:ea typeface="Times New Roman" panose="02020603050405020304" charset="0"/>
                          <a:cs typeface="Times New Roman" panose="02020603050405020304" charset="0"/>
                        </a:rPr>
                        <a:t>）</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每年取同样水量一泵房取水电费</a:t>
                      </a:r>
                      <a:r>
                        <a:rPr lang="en-US" altLang="zh-CN" sz="2100" b="1">
                          <a:latin typeface="Times New Roman" panose="02020603050405020304" charset="0"/>
                          <a:ea typeface="Times New Roman" panose="02020603050405020304" charset="0"/>
                          <a:cs typeface="Times New Roman" panose="02020603050405020304" charset="0"/>
                        </a:rPr>
                        <a:t>/</a:t>
                      </a:r>
                      <a:r>
                        <a:rPr lang="zh-CN" altLang="en-US" sz="2100" b="1">
                          <a:latin typeface="Times New Roman" panose="02020603050405020304" charset="0"/>
                          <a:ea typeface="Times New Roman" panose="02020603050405020304" charset="0"/>
                          <a:cs typeface="Times New Roman" panose="02020603050405020304" charset="0"/>
                        </a:rPr>
                        <a:t>元</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每年回用设备电费</a:t>
                      </a:r>
                      <a:r>
                        <a:rPr lang="en-US" altLang="zh-CN" sz="2100" b="1">
                          <a:latin typeface="Times New Roman" panose="02020603050405020304" charset="0"/>
                          <a:ea typeface="Times New Roman" panose="02020603050405020304" charset="0"/>
                          <a:cs typeface="Times New Roman" panose="02020603050405020304" charset="0"/>
                        </a:rPr>
                        <a:t>/</a:t>
                      </a:r>
                      <a:r>
                        <a:rPr lang="zh-CN" altLang="en-US" sz="2100" b="1">
                          <a:latin typeface="Times New Roman" panose="02020603050405020304" charset="0"/>
                          <a:ea typeface="Times New Roman" panose="02020603050405020304" charset="0"/>
                          <a:cs typeface="Times New Roman" panose="02020603050405020304" charset="0"/>
                        </a:rPr>
                        <a:t>元（</a:t>
                      </a:r>
                      <a:r>
                        <a:rPr lang="en-US" altLang="zh-CN" sz="2100" b="1">
                          <a:latin typeface="Times New Roman" panose="02020603050405020304" charset="0"/>
                          <a:ea typeface="Times New Roman" panose="02020603050405020304" charset="0"/>
                          <a:cs typeface="Times New Roman" panose="02020603050405020304" charset="0"/>
                        </a:rPr>
                        <a:t>0.04</a:t>
                      </a:r>
                      <a:r>
                        <a:rPr lang="zh-CN" altLang="en-US" sz="2100" b="1">
                          <a:latin typeface="Times New Roman" panose="02020603050405020304" charset="0"/>
                          <a:ea typeface="Times New Roman" panose="02020603050405020304" charset="0"/>
                          <a:cs typeface="Times New Roman" panose="02020603050405020304" charset="0"/>
                        </a:rPr>
                        <a:t>元</a:t>
                      </a:r>
                      <a:r>
                        <a:rPr lang="en-US" altLang="zh-CN" sz="2100" b="1">
                          <a:latin typeface="Times New Roman" panose="02020603050405020304" charset="0"/>
                          <a:ea typeface="Times New Roman" panose="02020603050405020304" charset="0"/>
                          <a:cs typeface="Times New Roman" panose="02020603050405020304" charset="0"/>
                        </a:rPr>
                        <a:t>/m</a:t>
                      </a:r>
                      <a:r>
                        <a:rPr lang="en-US" altLang="zh-CN" sz="2100" b="1" baseline="30000">
                          <a:latin typeface="Times New Roman" panose="02020603050405020304" charset="0"/>
                          <a:ea typeface="Times New Roman" panose="02020603050405020304" charset="0"/>
                          <a:cs typeface="Times New Roman" panose="02020603050405020304" charset="0"/>
                        </a:rPr>
                        <a:t>3</a:t>
                      </a:r>
                      <a:r>
                        <a:rPr lang="zh-CN" altLang="en-US" sz="2100" b="1">
                          <a:latin typeface="Times New Roman" panose="02020603050405020304" charset="0"/>
                          <a:ea typeface="Times New Roman" panose="02020603050405020304" charset="0"/>
                          <a:cs typeface="Times New Roman" panose="02020603050405020304" charset="0"/>
                        </a:rPr>
                        <a:t>）</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每年减少的</a:t>
                      </a:r>
                      <a:r>
                        <a:rPr lang="zh-CN" altLang="en-US" sz="2100" b="1">
                          <a:latin typeface="宋体" panose="02010600030101010101" pitchFamily="2" charset="-122"/>
                          <a:ea typeface="宋体" panose="02010600030101010101" pitchFamily="2" charset="-122"/>
                          <a:cs typeface="宋体" panose="02010600030101010101" pitchFamily="2" charset="-122"/>
                        </a:rPr>
                        <a:t>运行成本</a:t>
                      </a:r>
                      <a:r>
                        <a:rPr lang="en-US" altLang="zh-CN" sz="2100" b="1">
                          <a:latin typeface="Times New Roman" panose="02020603050405020304" charset="0"/>
                          <a:ea typeface="Times New Roman" panose="02020603050405020304" charset="0"/>
                          <a:cs typeface="Times New Roman" panose="02020603050405020304" charset="0"/>
                        </a:rPr>
                        <a:t>/</a:t>
                      </a:r>
                      <a:r>
                        <a:rPr lang="zh-CN" altLang="en-US" sz="2100" b="1">
                          <a:latin typeface="Times New Roman" panose="02020603050405020304" charset="0"/>
                          <a:ea typeface="Times New Roman" panose="02020603050405020304" charset="0"/>
                          <a:cs typeface="Times New Roman" panose="02020603050405020304" charset="0"/>
                        </a:rPr>
                        <a:t>元</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第二水厂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960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262800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52560.00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31.05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8158.77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10512.00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50206.77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第三水厂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9900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2710125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542025.00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84.66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229447.31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108405.00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663067.31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第四水厂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5850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1601438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320287.50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34.01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54468.80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64057.50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310698.80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第五水厂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3200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876000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175200.00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44.43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38924.51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35040.00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179084.51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第六水厂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3600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985500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197100.00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41.68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41075.88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39420.00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198755.88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东城水厂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3500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958125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191625.00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58.26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55824.16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38325.00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209124.16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万江水厂</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3150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862313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172462.50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45.20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38976.73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34492.50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176946.73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a:txBody>
                    <a:bodyPr/>
                    <a:p>
                      <a:pPr indent="0" algn="ctr">
                        <a:buNone/>
                      </a:pPr>
                      <a:r>
                        <a:rPr lang="zh-CN" altLang="en-US" sz="2100" b="1">
                          <a:latin typeface="Times New Roman" panose="02020603050405020304" charset="0"/>
                          <a:ea typeface="Times New Roman" panose="02020603050405020304" charset="0"/>
                          <a:cs typeface="Times New Roman" panose="02020603050405020304" charset="0"/>
                        </a:rPr>
                        <a:t>合计</a:t>
                      </a:r>
                      <a:endParaRPr lang="zh-CN" altLang="en-US"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30160</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8256300</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1651260</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339.30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466876.16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330252</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100" b="1">
                          <a:latin typeface="Times New Roman" panose="02020603050405020304" charset="0"/>
                          <a:ea typeface="Times New Roman" panose="02020603050405020304" charset="0"/>
                          <a:cs typeface="Times New Roman" panose="02020603050405020304" charset="0"/>
                        </a:rPr>
                        <a:t>1787884.16 </a:t>
                      </a:r>
                      <a:endParaRPr lang="en-US" altLang="zh-CN" sz="21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椭圆 5"/>
          <p:cNvSpPr/>
          <p:nvPr/>
        </p:nvSpPr>
        <p:spPr>
          <a:xfrm>
            <a:off x="3900805" y="6329045"/>
            <a:ext cx="1320165" cy="401320"/>
          </a:xfrm>
          <a:prstGeom prst="ellipse">
            <a:avLst/>
          </a:prstGeom>
          <a:noFill/>
          <a:ln w="28575" cmpd="sng">
            <a:solidFill>
              <a:schemeClr val="accent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10611485" y="6231255"/>
            <a:ext cx="1567180" cy="498475"/>
          </a:xfrm>
          <a:prstGeom prst="ellipse">
            <a:avLst/>
          </a:prstGeom>
          <a:noFill/>
          <a:ln w="28575" cmpd="sng">
            <a:solidFill>
              <a:schemeClr val="accent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952750" y="3613150"/>
            <a:ext cx="6831330" cy="550545"/>
          </a:xfrm>
        </p:spPr>
        <p:txBody>
          <a:bodyPr>
            <a:noAutofit/>
          </a:bodyPr>
          <a:lstStyle/>
          <a:p>
            <a:r>
              <a:rPr lang="zh-CN" altLang="en-US" sz="3200" b="1" dirty="0">
                <a:latin typeface="+mj-lt"/>
                <a:ea typeface="+mj-ea"/>
              </a:rPr>
              <a:t>滤池反冲洗水与回用后原水的水质</a:t>
            </a:r>
            <a:endParaRPr lang="zh-CN" altLang="en-US" sz="3200" b="1" dirty="0">
              <a:latin typeface="+mj-lt"/>
              <a:ea typeface="+mj-ea"/>
            </a:endParaRPr>
          </a:p>
        </p:txBody>
      </p:sp>
      <p:sp>
        <p:nvSpPr>
          <p:cNvPr id="10" name="文本框 9"/>
          <p:cNvSpPr txBox="1"/>
          <p:nvPr>
            <p:custDataLst>
              <p:tags r:id="rId2"/>
            </p:custDataLst>
          </p:nvPr>
        </p:nvSpPr>
        <p:spPr>
          <a:xfrm>
            <a:off x="4462464" y="2629694"/>
            <a:ext cx="3024187" cy="716756"/>
          </a:xfrm>
          <a:prstGeom prst="rect">
            <a:avLst/>
          </a:prstGeom>
          <a:noFill/>
        </p:spPr>
        <p:txBody>
          <a:bodyPr wrap="none"/>
          <a:lstStyle/>
          <a:p>
            <a:pPr>
              <a:defRPr/>
            </a:pPr>
            <a:r>
              <a:rPr lang="en-US" altLang="zh-CN" sz="44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rPr>
              <a:t>SECTION</a:t>
            </a:r>
            <a:endParaRPr lang="zh-CN" altLang="en-US" sz="80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endParaRPr>
          </a:p>
        </p:txBody>
      </p:sp>
      <p:sp>
        <p:nvSpPr>
          <p:cNvPr id="12" name="KSO_ST1"/>
          <p:cNvSpPr txBox="1"/>
          <p:nvPr>
            <p:custDataLst>
              <p:tags r:id="rId3"/>
            </p:custDataLst>
          </p:nvPr>
        </p:nvSpPr>
        <p:spPr>
          <a:xfrm>
            <a:off x="7353300" y="2508251"/>
            <a:ext cx="838200" cy="12350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11500" b="0" i="0" kern="1200" baseline="0">
                <a:solidFill>
                  <a:schemeClr val="accent2">
                    <a:lumMod val="75000"/>
                  </a:schemeClr>
                </a:solidFill>
                <a:effectLst/>
                <a:latin typeface="Arial" panose="020B0604020202020204" pitchFamily="34" charset="0"/>
                <a:ea typeface="+mj-ea"/>
                <a:cs typeface="+mj-cs"/>
              </a:defRPr>
            </a:lvl1pPr>
          </a:lstStyle>
          <a:p>
            <a:r>
              <a:rPr lang="en-US" altLang="zh-CN" dirty="0"/>
              <a:t>1</a:t>
            </a:r>
            <a:endParaRPr lang="en-US" dirty="0"/>
          </a:p>
        </p:txBody>
      </p:sp>
    </p:spTree>
    <p:custDataLst>
      <p:tags r:id="rId4"/>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3316334" y="3635311"/>
            <a:ext cx="4407204" cy="550862"/>
          </a:xfrm>
        </p:spPr>
        <p:txBody>
          <a:bodyPr/>
          <a:lstStyle/>
          <a:p>
            <a:r>
              <a:rPr lang="zh-CN" altLang="en-US" sz="3200" dirty="0">
                <a:latin typeface="+mj-lt"/>
                <a:ea typeface="+mj-ea"/>
              </a:rPr>
              <a:t>阶段性结论与建议</a:t>
            </a:r>
            <a:endParaRPr lang="zh-CN" altLang="en-US" sz="3200" dirty="0">
              <a:latin typeface="+mj-lt"/>
              <a:ea typeface="+mj-ea"/>
            </a:endParaRPr>
          </a:p>
        </p:txBody>
      </p:sp>
      <p:sp>
        <p:nvSpPr>
          <p:cNvPr id="10" name="文本框 9"/>
          <p:cNvSpPr txBox="1"/>
          <p:nvPr>
            <p:custDataLst>
              <p:tags r:id="rId2"/>
            </p:custDataLst>
          </p:nvPr>
        </p:nvSpPr>
        <p:spPr>
          <a:xfrm>
            <a:off x="4462464" y="2629694"/>
            <a:ext cx="3024187" cy="716756"/>
          </a:xfrm>
          <a:prstGeom prst="rect">
            <a:avLst/>
          </a:prstGeom>
          <a:noFill/>
        </p:spPr>
        <p:txBody>
          <a:bodyPr wrap="none"/>
          <a:lstStyle/>
          <a:p>
            <a:pPr>
              <a:defRPr/>
            </a:pPr>
            <a:r>
              <a:rPr lang="en-US" altLang="zh-CN" sz="44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rPr>
              <a:t>SECTION</a:t>
            </a:r>
            <a:endParaRPr lang="zh-CN" altLang="en-US" sz="80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endParaRPr>
          </a:p>
        </p:txBody>
      </p:sp>
      <p:sp>
        <p:nvSpPr>
          <p:cNvPr id="12" name="KSO_ST1"/>
          <p:cNvSpPr txBox="1"/>
          <p:nvPr>
            <p:custDataLst>
              <p:tags r:id="rId3"/>
            </p:custDataLst>
          </p:nvPr>
        </p:nvSpPr>
        <p:spPr>
          <a:xfrm>
            <a:off x="7353300" y="2508251"/>
            <a:ext cx="838200" cy="12350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11500" b="0" i="0" kern="1200" baseline="0">
                <a:solidFill>
                  <a:schemeClr val="accent2">
                    <a:lumMod val="75000"/>
                  </a:schemeClr>
                </a:solidFill>
                <a:effectLst/>
                <a:latin typeface="Arial" panose="020B0604020202020204" pitchFamily="34" charset="0"/>
                <a:ea typeface="+mj-ea"/>
                <a:cs typeface="+mj-cs"/>
              </a:defRPr>
            </a:lvl1pPr>
          </a:lstStyle>
          <a:p>
            <a:r>
              <a:rPr lang="en-US" altLang="zh-CN" dirty="0"/>
              <a:t>6</a:t>
            </a:r>
            <a:endParaRPr lang="en-US" dirty="0"/>
          </a:p>
        </p:txBody>
      </p:sp>
    </p:spTree>
    <p:custDataLst>
      <p:tags r:id="rId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latin typeface="+mj-lt"/>
                <a:ea typeface="+mj-ea"/>
              </a:rPr>
              <a:t> 阶段性结论</a:t>
            </a:r>
            <a:endParaRPr lang="zh-CN" altLang="en-US" dirty="0">
              <a:latin typeface="+mj-lt"/>
              <a:ea typeface="+mj-ea"/>
            </a:endParaRPr>
          </a:p>
        </p:txBody>
      </p:sp>
      <p:sp>
        <p:nvSpPr>
          <p:cNvPr id="4" name="内容占位符 3"/>
          <p:cNvSpPr>
            <a:spLocks noGrp="1"/>
          </p:cNvSpPr>
          <p:nvPr>
            <p:ph idx="1"/>
            <p:custDataLst>
              <p:tags r:id="rId2"/>
            </p:custDataLst>
          </p:nvPr>
        </p:nvSpPr>
        <p:spPr/>
        <p:txBody>
          <a:bodyPr>
            <a:noAutofit/>
          </a:bodyPr>
          <a:lstStyle/>
          <a:p>
            <a:pPr>
              <a:lnSpc>
                <a:spcPct val="150000"/>
              </a:lnSpc>
            </a:pPr>
            <a:r>
              <a:rPr lang="en-US" altLang="zh-CN" b="1" smtClean="0">
                <a:latin typeface="+mn-lt"/>
                <a:ea typeface="+mn-ea"/>
              </a:rPr>
              <a:t> 1、</a:t>
            </a:r>
            <a:r>
              <a:rPr lang="en-US" altLang="zh-CN" b="1" smtClean="0">
                <a:solidFill>
                  <a:srgbClr val="002060"/>
                </a:solidFill>
                <a:latin typeface="+mn-lt"/>
                <a:ea typeface="+mn-ea"/>
              </a:rPr>
              <a:t>在回用比1~10%的范围内，混凝试验与水厂实际运行的生产性试验均表明，无论是直接回用滤池反冲洗水，还是回用反冲洗水上清液，均不会对待滤水及出厂水的浊度、pH值、氨氮、亚硝酸盐氮、有机物、消毒副产物、金属、微生物、</a:t>
            </a:r>
            <a:r>
              <a:rPr lang="zh-CN" altLang="en-US" b="1" smtClean="0">
                <a:solidFill>
                  <a:srgbClr val="002060"/>
                </a:solidFill>
                <a:latin typeface="+mn-lt"/>
                <a:ea typeface="+mn-ea"/>
              </a:rPr>
              <a:t>浮游</a:t>
            </a:r>
            <a:r>
              <a:rPr lang="en-US" altLang="zh-CN" b="1" smtClean="0">
                <a:solidFill>
                  <a:srgbClr val="002060"/>
                </a:solidFill>
                <a:latin typeface="+mn-lt"/>
                <a:ea typeface="+mn-ea"/>
              </a:rPr>
              <a:t>动物等水质指标造成负面影响；</a:t>
            </a:r>
            <a:endParaRPr lang="en-US" altLang="zh-CN" b="1" smtClean="0">
              <a:solidFill>
                <a:srgbClr val="002060"/>
              </a:solidFill>
              <a:latin typeface="+mn-lt"/>
              <a:ea typeface="+mn-ea"/>
            </a:endParaRPr>
          </a:p>
          <a:p>
            <a:pPr>
              <a:lnSpc>
                <a:spcPct val="150000"/>
              </a:lnSpc>
            </a:pPr>
            <a:r>
              <a:rPr lang="en-US" altLang="zh-CN" b="1" smtClean="0">
                <a:solidFill>
                  <a:srgbClr val="002060"/>
                </a:solidFill>
                <a:latin typeface="+mn-lt"/>
                <a:ea typeface="+mn-ea"/>
              </a:rPr>
              <a:t>    2、直接回用滤池反冲水，能够显著提高混凝效果，降低沉淀出水的浊度，减少混凝剂的投加量，回用反冲洗水上清液，提高混凝的效果不明显；</a:t>
            </a:r>
            <a:endParaRPr lang="en-US" altLang="zh-CN" b="1" smtClean="0">
              <a:solidFill>
                <a:srgbClr val="002060"/>
              </a:solidFill>
              <a:latin typeface="+mn-lt"/>
              <a:ea typeface="+mn-ea"/>
            </a:endParaRPr>
          </a:p>
          <a:p>
            <a:pPr>
              <a:lnSpc>
                <a:spcPct val="150000"/>
              </a:lnSpc>
            </a:pPr>
            <a:r>
              <a:rPr lang="en-US" altLang="zh-CN" b="1" smtClean="0">
                <a:solidFill>
                  <a:srgbClr val="002060"/>
                </a:solidFill>
                <a:latin typeface="+mn-lt"/>
                <a:ea typeface="+mn-ea"/>
              </a:rPr>
              <a:t>    3、若我司下属七间水厂均对滤池反冲洗水进行回用，每年可减少的水资源费用预计约165万元，每年可以减少综合运行成本约178万元。</a:t>
            </a:r>
            <a:endParaRPr lang="en-US" altLang="zh-CN" b="1" smtClean="0">
              <a:solidFill>
                <a:srgbClr val="002060"/>
              </a:solidFill>
              <a:latin typeface="+mn-lt"/>
              <a:ea typeface="+mn-ea"/>
            </a:endParaRPr>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10870" y="215901"/>
            <a:ext cx="10515600" cy="864000"/>
          </a:xfrm>
        </p:spPr>
        <p:txBody>
          <a:bodyPr/>
          <a:lstStyle/>
          <a:p>
            <a:r>
              <a:rPr lang="zh-CN" altLang="en-US" dirty="0">
                <a:latin typeface="+mj-lt"/>
                <a:ea typeface="+mj-ea"/>
              </a:rPr>
              <a:t>建议</a:t>
            </a:r>
            <a:endParaRPr lang="zh-CN" altLang="en-US" dirty="0">
              <a:latin typeface="+mj-lt"/>
              <a:ea typeface="+mj-ea"/>
            </a:endParaRPr>
          </a:p>
        </p:txBody>
      </p:sp>
      <p:sp>
        <p:nvSpPr>
          <p:cNvPr id="4" name="内容占位符 3"/>
          <p:cNvSpPr>
            <a:spLocks noGrp="1"/>
          </p:cNvSpPr>
          <p:nvPr>
            <p:ph idx="1"/>
            <p:custDataLst>
              <p:tags r:id="rId2"/>
            </p:custDataLst>
          </p:nvPr>
        </p:nvSpPr>
        <p:spPr>
          <a:xfrm>
            <a:off x="365760" y="920115"/>
            <a:ext cx="11459845" cy="4895850"/>
          </a:xfrm>
        </p:spPr>
        <p:txBody>
          <a:bodyPr>
            <a:noAutofit/>
          </a:bodyPr>
          <a:lstStyle/>
          <a:p>
            <a:pPr marL="0" indent="0">
              <a:lnSpc>
                <a:spcPct val="150000"/>
              </a:lnSpc>
              <a:buNone/>
            </a:pPr>
            <a:r>
              <a:rPr lang="en-US" altLang="zh-CN" b="1" smtClean="0">
                <a:latin typeface="+mn-lt"/>
                <a:ea typeface="+mn-ea"/>
              </a:rPr>
              <a:t>1、</a:t>
            </a:r>
            <a:r>
              <a:rPr lang="en-US" altLang="zh-CN" b="1" smtClean="0">
                <a:solidFill>
                  <a:srgbClr val="002060"/>
                </a:solidFill>
                <a:latin typeface="+mn-lt"/>
                <a:ea typeface="+mn-ea"/>
              </a:rPr>
              <a:t>以东江为原水的自来水厂回用滤池反冲洗水，不会对供水水质造成负面影响，并且能减少取水量，节约水资源费，并减少反冲洗水的排放，建议我司还没有进行滤池反冲洗水回用的水厂，根据本研究报告及第二水厂、第三水厂实际运行经验，因地制宜制定回用方案，进行</a:t>
            </a:r>
            <a:r>
              <a:rPr lang="zh-CN" altLang="en-US" b="1" smtClean="0">
                <a:solidFill>
                  <a:srgbClr val="002060"/>
                </a:solidFill>
                <a:latin typeface="+mn-lt"/>
                <a:ea typeface="+mn-ea"/>
              </a:rPr>
              <a:t>滤池</a:t>
            </a:r>
            <a:r>
              <a:rPr lang="en-US" altLang="zh-CN" b="1" smtClean="0">
                <a:solidFill>
                  <a:srgbClr val="002060"/>
                </a:solidFill>
                <a:latin typeface="+mn-lt"/>
                <a:ea typeface="+mn-ea"/>
              </a:rPr>
              <a:t>反冲洗水的改造；</a:t>
            </a:r>
            <a:endParaRPr lang="en-US" altLang="zh-CN" b="1" smtClean="0">
              <a:solidFill>
                <a:srgbClr val="002060"/>
              </a:solidFill>
              <a:latin typeface="+mn-lt"/>
              <a:ea typeface="+mn-ea"/>
            </a:endParaRPr>
          </a:p>
          <a:p>
            <a:pPr marL="0" indent="0">
              <a:lnSpc>
                <a:spcPct val="150000"/>
              </a:lnSpc>
              <a:buNone/>
            </a:pPr>
            <a:r>
              <a:rPr lang="en-US" altLang="zh-CN" b="1" smtClean="0">
                <a:solidFill>
                  <a:srgbClr val="002060"/>
                </a:solidFill>
                <a:latin typeface="+mn-lt"/>
                <a:ea typeface="+mn-ea"/>
              </a:rPr>
              <a:t>2、与回用反冲洗水上清液相比，直接回用反冲洗水能明显提高混凝效果，降低沉淀出水浊度，减少混凝剂的投加量，建议有条件的水厂采用直接回用</a:t>
            </a:r>
            <a:r>
              <a:rPr lang="zh-CN" altLang="en-US" b="1" smtClean="0">
                <a:solidFill>
                  <a:srgbClr val="002060"/>
                </a:solidFill>
                <a:latin typeface="+mn-lt"/>
                <a:ea typeface="+mn-ea"/>
              </a:rPr>
              <a:t>滤池</a:t>
            </a:r>
            <a:r>
              <a:rPr lang="en-US" altLang="zh-CN" b="1" smtClean="0">
                <a:solidFill>
                  <a:srgbClr val="002060"/>
                </a:solidFill>
                <a:latin typeface="+mn-lt"/>
                <a:ea typeface="+mn-ea"/>
              </a:rPr>
              <a:t>反冲洗的方式进行回用；</a:t>
            </a:r>
            <a:endParaRPr lang="en-US" altLang="zh-CN" b="1" smtClean="0">
              <a:solidFill>
                <a:srgbClr val="002060"/>
              </a:solidFill>
              <a:latin typeface="+mn-lt"/>
              <a:ea typeface="+mn-ea"/>
            </a:endParaRPr>
          </a:p>
          <a:p>
            <a:pPr marL="0" indent="0">
              <a:lnSpc>
                <a:spcPct val="150000"/>
              </a:lnSpc>
              <a:buNone/>
            </a:pPr>
            <a:r>
              <a:rPr lang="en-US" altLang="zh-CN" b="1" smtClean="0">
                <a:solidFill>
                  <a:srgbClr val="002060"/>
                </a:solidFill>
                <a:latin typeface="+mn-lt"/>
                <a:ea typeface="+mn-ea"/>
                <a:sym typeface="+mn-ea"/>
              </a:rPr>
              <a:t>3、反冲洗水不排放一直回用，</a:t>
            </a:r>
            <a:r>
              <a:rPr lang="zh-CN" altLang="en-US" b="1" smtClean="0">
                <a:solidFill>
                  <a:srgbClr val="002060"/>
                </a:solidFill>
                <a:latin typeface="+mn-lt"/>
                <a:ea typeface="+mn-ea"/>
                <a:sym typeface="+mn-ea"/>
              </a:rPr>
              <a:t>可能</a:t>
            </a:r>
            <a:r>
              <a:rPr lang="en-US" altLang="zh-CN" b="1" smtClean="0">
                <a:solidFill>
                  <a:srgbClr val="002060"/>
                </a:solidFill>
                <a:latin typeface="+mn-lt"/>
                <a:ea typeface="+mn-ea"/>
                <a:sym typeface="+mn-ea"/>
              </a:rPr>
              <a:t>会造成</a:t>
            </a:r>
            <a:r>
              <a:rPr lang="zh-CN" altLang="en-US" b="1" smtClean="0">
                <a:solidFill>
                  <a:srgbClr val="002060"/>
                </a:solidFill>
                <a:latin typeface="+mn-lt"/>
                <a:ea typeface="+mn-ea"/>
                <a:sym typeface="+mn-ea"/>
              </a:rPr>
              <a:t>浮游</a:t>
            </a:r>
            <a:r>
              <a:rPr lang="en-US" altLang="zh-CN" b="1" smtClean="0">
                <a:solidFill>
                  <a:srgbClr val="002060"/>
                </a:solidFill>
                <a:latin typeface="+mn-lt"/>
                <a:ea typeface="+mn-ea"/>
                <a:sym typeface="+mn-ea"/>
              </a:rPr>
              <a:t>动物的数量不断积累，可能引起出水中肉眼可见的</a:t>
            </a:r>
            <a:r>
              <a:rPr lang="zh-CN" altLang="en-US" b="1" smtClean="0">
                <a:solidFill>
                  <a:srgbClr val="002060"/>
                </a:solidFill>
                <a:latin typeface="+mn-lt"/>
                <a:ea typeface="+mn-ea"/>
                <a:sym typeface="+mn-ea"/>
              </a:rPr>
              <a:t>浮游</a:t>
            </a:r>
            <a:r>
              <a:rPr lang="en-US" altLang="zh-CN" b="1" smtClean="0">
                <a:solidFill>
                  <a:srgbClr val="002060"/>
                </a:solidFill>
                <a:latin typeface="+mn-lt"/>
                <a:ea typeface="+mn-ea"/>
                <a:sym typeface="+mn-ea"/>
              </a:rPr>
              <a:t>动物数量急剧增加，产生水质问题与投诉，因此建议滤池反冲洗水每天应保证一段时间不回用；</a:t>
            </a:r>
            <a:endParaRPr lang="en-US" altLang="zh-CN" b="1" smtClean="0">
              <a:solidFill>
                <a:srgbClr val="002060"/>
              </a:solidFill>
              <a:latin typeface="+mn-lt"/>
              <a:ea typeface="+mn-ea"/>
              <a:sym typeface="+mn-ea"/>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18185" y="1080135"/>
            <a:ext cx="10515600" cy="5407025"/>
          </a:xfrm>
        </p:spPr>
        <p:txBody>
          <a:bodyPr>
            <a:normAutofit lnSpcReduction="20000"/>
          </a:bodyPr>
          <a:p>
            <a:pPr marL="0" indent="0">
              <a:lnSpc>
                <a:spcPct val="180000"/>
              </a:lnSpc>
              <a:buNone/>
            </a:pPr>
            <a:r>
              <a:rPr lang="en-US" altLang="zh-CN" b="1" smtClean="0">
                <a:latin typeface="+mn-lt"/>
                <a:ea typeface="+mn-ea"/>
                <a:sym typeface="+mn-ea"/>
              </a:rPr>
              <a:t>4、</a:t>
            </a:r>
            <a:r>
              <a:rPr lang="en-US" altLang="zh-CN" b="1" smtClean="0">
                <a:solidFill>
                  <a:srgbClr val="002060"/>
                </a:solidFill>
                <a:latin typeface="+mn-lt"/>
                <a:ea typeface="+mn-ea"/>
                <a:sym typeface="+mn-ea"/>
              </a:rPr>
              <a:t>水厂滤池反冲水回用的比例最好不超过10%，回用后应密切关注待滤水、滤后水、出厂水的水质，一旦发现异常，应先立即停用回流，待水质问题找到原因并得到解决后，再启用回用</a:t>
            </a:r>
            <a:r>
              <a:rPr lang="zh-CN" altLang="en-US" b="1" smtClean="0">
                <a:solidFill>
                  <a:srgbClr val="002060"/>
                </a:solidFill>
                <a:latin typeface="+mn-lt"/>
                <a:ea typeface="+mn-ea"/>
                <a:sym typeface="+mn-ea"/>
              </a:rPr>
              <a:t>。</a:t>
            </a:r>
            <a:r>
              <a:rPr lang="en-US" altLang="zh-CN" b="1" smtClean="0">
                <a:solidFill>
                  <a:srgbClr val="002060"/>
                </a:solidFill>
                <a:latin typeface="+mn-lt"/>
                <a:ea typeface="+mn-ea"/>
                <a:sym typeface="+mn-ea"/>
              </a:rPr>
              <a:t>原水水质异常期</a:t>
            </a:r>
            <a:r>
              <a:rPr lang="zh-CN" altLang="en-US" b="1" smtClean="0">
                <a:solidFill>
                  <a:srgbClr val="002060"/>
                </a:solidFill>
                <a:latin typeface="+mn-lt"/>
                <a:ea typeface="+mn-ea"/>
                <a:sym typeface="+mn-ea"/>
              </a:rPr>
              <a:t>，</a:t>
            </a:r>
            <a:r>
              <a:rPr lang="en-US" altLang="zh-CN" b="1" smtClean="0">
                <a:solidFill>
                  <a:srgbClr val="002060"/>
                </a:solidFill>
                <a:latin typeface="+mn-lt"/>
                <a:ea typeface="+mn-ea"/>
                <a:sym typeface="+mn-ea"/>
              </a:rPr>
              <a:t>滤池反冲水暂不回用</a:t>
            </a:r>
            <a:r>
              <a:rPr lang="zh-CN" altLang="en-US" b="1" smtClean="0">
                <a:solidFill>
                  <a:srgbClr val="002060"/>
                </a:solidFill>
                <a:latin typeface="+mn-lt"/>
                <a:ea typeface="+mn-ea"/>
                <a:sym typeface="+mn-ea"/>
              </a:rPr>
              <a:t>；</a:t>
            </a:r>
            <a:endParaRPr lang="zh-CN" altLang="en-US" b="1" smtClean="0">
              <a:solidFill>
                <a:srgbClr val="002060"/>
              </a:solidFill>
              <a:latin typeface="+mn-lt"/>
              <a:ea typeface="+mn-ea"/>
              <a:sym typeface="+mn-ea"/>
            </a:endParaRPr>
          </a:p>
          <a:p>
            <a:pPr marL="0" indent="0">
              <a:lnSpc>
                <a:spcPct val="180000"/>
              </a:lnSpc>
              <a:buNone/>
            </a:pPr>
            <a:r>
              <a:rPr lang="en-US" altLang="zh-CN" b="1" smtClean="0">
                <a:solidFill>
                  <a:srgbClr val="002060"/>
                </a:solidFill>
                <a:latin typeface="+mn-lt"/>
                <a:ea typeface="+mn-ea"/>
                <a:sym typeface="+mn-ea"/>
              </a:rPr>
              <a:t>5、根据已有反冲水回用自来水厂运行过程中</a:t>
            </a:r>
            <a:r>
              <a:rPr lang="zh-CN" altLang="en-US" b="1" smtClean="0">
                <a:solidFill>
                  <a:srgbClr val="002060"/>
                </a:solidFill>
                <a:latin typeface="+mn-lt"/>
                <a:ea typeface="+mn-ea"/>
                <a:sym typeface="+mn-ea"/>
              </a:rPr>
              <a:t>积累的经验</a:t>
            </a:r>
            <a:r>
              <a:rPr lang="en-US" altLang="zh-CN" b="1" smtClean="0">
                <a:solidFill>
                  <a:srgbClr val="002060"/>
                </a:solidFill>
                <a:latin typeface="+mn-lt"/>
                <a:ea typeface="+mn-ea"/>
                <a:sym typeface="+mn-ea"/>
              </a:rPr>
              <a:t>，反冲洗水积水池、沟等回用系统一定要和水厂生产废水排放系统分离，以免生产废水，譬如清洗药剂储存池的废水通过反冲洗系统进入原水，给水质造成大的冲击</a:t>
            </a:r>
            <a:r>
              <a:rPr lang="zh-CN" altLang="en-US" b="1" smtClean="0">
                <a:solidFill>
                  <a:srgbClr val="002060"/>
                </a:solidFill>
                <a:latin typeface="+mn-lt"/>
                <a:ea typeface="+mn-ea"/>
                <a:sym typeface="+mn-ea"/>
              </a:rPr>
              <a:t>。</a:t>
            </a:r>
            <a:endParaRPr lang="zh-CN" altLang="en-US" b="1" smtClean="0">
              <a:solidFill>
                <a:srgbClr val="002060"/>
              </a:solidFill>
              <a:latin typeface="+mn-lt"/>
              <a:ea typeface="+mn-ea"/>
              <a:sym typeface="+mn-ea"/>
            </a:endParaRPr>
          </a:p>
          <a:p>
            <a:pPr marL="0" indent="0">
              <a:lnSpc>
                <a:spcPct val="180000"/>
              </a:lnSpc>
              <a:buNone/>
            </a:pPr>
            <a:endParaRPr lang="zh-CN" altLang="en-US" b="1" smtClean="0">
              <a:solidFill>
                <a:srgbClr val="002060"/>
              </a:solidFill>
              <a:latin typeface="+mn-lt"/>
              <a:ea typeface="+mn-ea"/>
              <a:sym typeface="+mn-ea"/>
            </a:endParaRPr>
          </a:p>
          <a:p>
            <a:endParaRPr lang="zh-CN" altLang="en-US" b="1" smtClean="0">
              <a:solidFill>
                <a:srgbClr val="002060"/>
              </a:solidFill>
              <a:latin typeface="+mn-lt"/>
              <a:ea typeface="+mn-ea"/>
              <a:sym typeface="+mn-ea"/>
            </a:endParaRPr>
          </a:p>
        </p:txBody>
      </p:sp>
      <p:sp>
        <p:nvSpPr>
          <p:cNvPr id="6" name="标题 2"/>
          <p:cNvSpPr>
            <a:spLocks noGrp="1"/>
          </p:cNvSpPr>
          <p:nvPr>
            <p:custDataLst>
              <p:tags r:id="rId1"/>
            </p:custDataLst>
          </p:nvPr>
        </p:nvSpPr>
        <p:spPr>
          <a:xfrm>
            <a:off x="610870" y="215901"/>
            <a:ext cx="10515600" cy="864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accent2">
                    <a:lumMod val="75000"/>
                  </a:schemeClr>
                </a:solidFill>
                <a:latin typeface="黑体" panose="02010609060101010101" pitchFamily="49" charset="-122"/>
                <a:ea typeface="黑体" panose="02010609060101010101" pitchFamily="49" charset="-122"/>
                <a:cs typeface="+mj-cs"/>
              </a:defRPr>
            </a:lvl1pPr>
          </a:lstStyle>
          <a:p>
            <a:r>
              <a:rPr lang="zh-CN" altLang="en-US" dirty="0">
                <a:latin typeface="+mj-lt"/>
                <a:ea typeface="+mj-ea"/>
              </a:rPr>
              <a:t>建议</a:t>
            </a:r>
            <a:endParaRPr lang="zh-CN" altLang="en-US" dirty="0">
              <a:latin typeface="+mj-lt"/>
              <a:ea typeface="+mj-ea"/>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en-US" altLang="zh-CN" smtClean="0">
                <a:latin typeface="+mj-lt"/>
                <a:ea typeface="+mj-ea"/>
              </a:rPr>
              <a:t>THANKS</a:t>
            </a:r>
            <a:endParaRPr lang="en-US" altLang="zh-CN" smtClean="0">
              <a:latin typeface="+mj-lt"/>
              <a:ea typeface="+mj-ea"/>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0" name="表格 -1"/>
          <p:cNvGraphicFramePr/>
          <p:nvPr/>
        </p:nvGraphicFramePr>
        <p:xfrm>
          <a:off x="3695065" y="890270"/>
          <a:ext cx="7607300" cy="6085205"/>
        </p:xfrm>
        <a:graphic>
          <a:graphicData uri="http://schemas.openxmlformats.org/drawingml/2006/table">
            <a:tbl>
              <a:tblPr firstRow="1" bandRow="1">
                <a:tableStyleId>{5940675A-B579-460E-94D1-54222C63F5DA}</a:tableStyleId>
              </a:tblPr>
              <a:tblGrid>
                <a:gridCol w="2567940"/>
                <a:gridCol w="974090"/>
                <a:gridCol w="1014730"/>
                <a:gridCol w="1017905"/>
                <a:gridCol w="1015365"/>
                <a:gridCol w="1017270"/>
              </a:tblGrid>
              <a:tr h="628650">
                <a:tc>
                  <a:txBody>
                    <a:bodyPr/>
                    <a:p>
                      <a:pPr indent="0">
                        <a:buNone/>
                      </a:pPr>
                      <a:r>
                        <a:rPr lang="en-US" altLang="zh-CN" sz="1900" b="1">
                          <a:latin typeface="Times New Roman" panose="02020603050405020304" charset="0"/>
                          <a:ea typeface="Times New Roman" panose="02020603050405020304" charset="0"/>
                          <a:cs typeface="Times New Roman" panose="02020603050405020304" charset="0"/>
                        </a:rPr>
                        <a:t>                       </a:t>
                      </a:r>
                      <a:r>
                        <a:rPr lang="zh-CN" altLang="en-US" sz="1900" b="1">
                          <a:latin typeface="Times New Roman" panose="02020603050405020304" charset="0"/>
                          <a:ea typeface="Times New Roman" panose="02020603050405020304" charset="0"/>
                          <a:cs typeface="Times New Roman" panose="02020603050405020304" charset="0"/>
                        </a:rPr>
                        <a:t>回流比</a:t>
                      </a:r>
                      <a:r>
                        <a:rPr lang="en-US" altLang="zh-CN" sz="1900" b="1">
                          <a:latin typeface="Times New Roman" panose="02020603050405020304" charset="0"/>
                          <a:ea typeface="Times New Roman" panose="02020603050405020304" charset="0"/>
                          <a:cs typeface="Times New Roman" panose="02020603050405020304" charset="0"/>
                        </a:rPr>
                        <a:t>(%)</a:t>
                      </a:r>
                      <a:endParaRPr lang="en-US" altLang="zh-CN" sz="1900" b="1">
                        <a:latin typeface="Times New Roman" panose="02020603050405020304" charset="0"/>
                        <a:ea typeface="Times New Roman" panose="02020603050405020304" charset="0"/>
                        <a:cs typeface="Times New Roman" panose="02020603050405020304" charset="0"/>
                      </a:endParaRPr>
                    </a:p>
                    <a:p>
                      <a:pPr indent="0">
                        <a:buNone/>
                      </a:pPr>
                      <a:r>
                        <a:rPr lang="zh-CN" altLang="en-US" sz="1900" b="1">
                          <a:latin typeface="Times New Roman" panose="02020603050405020304" charset="0"/>
                          <a:ea typeface="Times New Roman" panose="02020603050405020304" charset="0"/>
                          <a:cs typeface="Times New Roman" panose="02020603050405020304" charset="0"/>
                        </a:rPr>
                        <a:t>检测指标</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反冲水</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0(原水)</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2</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5</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10</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885">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常规指标</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5">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 </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47980">
                <a:tc>
                  <a:txBody>
                    <a:bodyPr/>
                    <a:p>
                      <a:pPr indent="0" algn="ctr">
                        <a:buNone/>
                      </a:pPr>
                      <a:r>
                        <a:rPr lang="zh-CN" altLang="en-US" sz="1900" b="1">
                          <a:solidFill>
                            <a:srgbClr val="C00000"/>
                          </a:solidFill>
                          <a:latin typeface="Times New Roman" panose="02020603050405020304" charset="0"/>
                          <a:ea typeface="Times New Roman" panose="02020603050405020304" charset="0"/>
                          <a:cs typeface="Times New Roman" panose="02020603050405020304" charset="0"/>
                        </a:rPr>
                        <a:t>浊度</a:t>
                      </a: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(NTU)</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691</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25.6</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33.4</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44.6</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65.2</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250">
                <a:tc>
                  <a:txBody>
                    <a:bodyPr/>
                    <a:p>
                      <a:pPr indent="0" algn="ctr">
                        <a:buNone/>
                      </a:pPr>
                      <a:r>
                        <a:rPr lang="en-US" altLang="zh-CN" sz="1900" b="1">
                          <a:latin typeface="Times New Roman" panose="02020603050405020304" charset="0"/>
                          <a:ea typeface="Times New Roman" panose="02020603050405020304" charset="0"/>
                          <a:cs typeface="Times New Roman" panose="02020603050405020304" charset="0"/>
                        </a:rPr>
                        <a:t>pH</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6.8</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6.9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6.9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6.9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6.9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250">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氨氮</a:t>
                      </a:r>
                      <a:r>
                        <a:rPr lang="en-US" altLang="zh-CN" sz="1900" b="1">
                          <a:latin typeface="Times New Roman" panose="02020603050405020304" charset="0"/>
                          <a:ea typeface="Times New Roman" panose="02020603050405020304" charset="0"/>
                          <a:cs typeface="Times New Roman" panose="02020603050405020304" charset="0"/>
                        </a:rPr>
                        <a:t>(mg/L)</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0.100</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0.162</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0.126</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0.108</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0.096</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250">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亚硝酸盐氮</a:t>
                      </a:r>
                      <a:r>
                        <a:rPr lang="en-US" altLang="zh-CN" sz="1900" b="1">
                          <a:latin typeface="Times New Roman" panose="02020603050405020304" charset="0"/>
                          <a:ea typeface="Times New Roman" panose="02020603050405020304" charset="0"/>
                          <a:cs typeface="Times New Roman" panose="02020603050405020304" charset="0"/>
                        </a:rPr>
                        <a:t>(mg/L)</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0.026</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0.118</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0.109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0.101</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0.087</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885">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有机物指标</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5">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 </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3220">
                <a:tc>
                  <a:txBody>
                    <a:bodyPr/>
                    <a:p>
                      <a:pPr indent="0"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TOC(mg/L)</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8.198</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2.149</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2.320</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3.000</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3.728</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250">
                <a:tc>
                  <a:txBody>
                    <a:bodyPr/>
                    <a:p>
                      <a:pPr indent="0"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COD</a:t>
                      </a:r>
                      <a:r>
                        <a:rPr lang="en-US" altLang="zh-CN" sz="1900" b="1" baseline="-25000">
                          <a:solidFill>
                            <a:srgbClr val="C00000"/>
                          </a:solidFill>
                          <a:latin typeface="Times New Roman" panose="02020603050405020304" charset="0"/>
                          <a:ea typeface="Times New Roman" panose="02020603050405020304" charset="0"/>
                          <a:cs typeface="Times New Roman" panose="02020603050405020304" charset="0"/>
                        </a:rPr>
                        <a:t>Mn</a:t>
                      </a: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(mg/L)</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5.12</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1.84</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2.48</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2.72</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2.80</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830">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消毒副产物</a:t>
                      </a:r>
                      <a:r>
                        <a:rPr lang="zh-CN" altLang="en-US" sz="1900" b="1">
                          <a:latin typeface="宋体" panose="02010600030101010101" pitchFamily="2" charset="-122"/>
                          <a:ea typeface="宋体" panose="02010600030101010101" pitchFamily="2" charset="-122"/>
                          <a:cs typeface="宋体" panose="02010600030101010101" pitchFamily="2" charset="-122"/>
                        </a:rPr>
                        <a:t>前体物</a:t>
                      </a:r>
                      <a:r>
                        <a:rPr lang="zh-CN" altLang="en-US" sz="1900" b="1">
                          <a:latin typeface="Times New Roman" panose="02020603050405020304" charset="0"/>
                          <a:ea typeface="Times New Roman" panose="02020603050405020304" charset="0"/>
                          <a:cs typeface="Times New Roman" panose="02020603050405020304" charset="0"/>
                        </a:rPr>
                        <a:t>指标</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5">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 </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49250">
                <a:tc>
                  <a:txBody>
                    <a:bodyPr/>
                    <a:p>
                      <a:pPr indent="0" algn="ctr">
                        <a:buNone/>
                      </a:pPr>
                      <a:r>
                        <a:rPr lang="zh-CN" altLang="en-US" sz="1900" b="1">
                          <a:solidFill>
                            <a:srgbClr val="C00000"/>
                          </a:solidFill>
                          <a:latin typeface="Times New Roman" panose="02020603050405020304" charset="0"/>
                          <a:ea typeface="Times New Roman" panose="02020603050405020304" charset="0"/>
                          <a:cs typeface="Times New Roman" panose="02020603050405020304" charset="0"/>
                        </a:rPr>
                        <a:t>三氯甲烷</a:t>
                      </a: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(ug/L)</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539.43</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238.9</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328.55</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439.55</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sym typeface="+mn-ea"/>
                        </a:rPr>
                        <a:t>457.06</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195">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二氯一溴甲烷</a:t>
                      </a:r>
                      <a:r>
                        <a:rPr lang="en-US" altLang="zh-CN" sz="1900" b="1">
                          <a:latin typeface="Times New Roman" panose="02020603050405020304" charset="0"/>
                          <a:ea typeface="Times New Roman" panose="02020603050405020304" charset="0"/>
                          <a:cs typeface="Times New Roman" panose="02020603050405020304" charset="0"/>
                        </a:rPr>
                        <a:t>(ug/L)</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14.59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13.95</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13.14</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12.84</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12.67</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195">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一氯二溴甲烷</a:t>
                      </a:r>
                      <a:r>
                        <a:rPr lang="en-US" altLang="zh-CN" sz="1900" b="1">
                          <a:latin typeface="Times New Roman" panose="02020603050405020304" charset="0"/>
                          <a:ea typeface="Times New Roman" panose="02020603050405020304" charset="0"/>
                          <a:cs typeface="Times New Roman" panose="02020603050405020304" charset="0"/>
                        </a:rPr>
                        <a:t>(ug/L)</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1.55</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1.39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1.39</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1.41</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1.43</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250">
                <a:tc>
                  <a:txBody>
                    <a:bodyPr/>
                    <a:p>
                      <a:pPr indent="0" algn="ctr">
                        <a:buNone/>
                      </a:pPr>
                      <a:r>
                        <a:rPr lang="zh-CN" altLang="en-US" sz="1900" b="1">
                          <a:latin typeface="Times New Roman" panose="02020603050405020304" charset="0"/>
                          <a:ea typeface="Times New Roman" panose="02020603050405020304" charset="0"/>
                          <a:cs typeface="Times New Roman" panose="02020603050405020304" charset="0"/>
                        </a:rPr>
                        <a:t>三溴甲烷</a:t>
                      </a:r>
                      <a:r>
                        <a:rPr lang="en-US" altLang="zh-CN" sz="1900" b="1">
                          <a:latin typeface="Times New Roman" panose="02020603050405020304" charset="0"/>
                          <a:ea typeface="Times New Roman" panose="02020603050405020304" charset="0"/>
                          <a:cs typeface="Times New Roman" panose="02020603050405020304" charset="0"/>
                        </a:rPr>
                        <a:t>(ug/L)</a:t>
                      </a:r>
                      <a:endParaRPr lang="zh-CN" altLang="en-US"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latin typeface="Times New Roman" panose="02020603050405020304" charset="0"/>
                          <a:ea typeface="Times New Roman" panose="02020603050405020304" charset="0"/>
                          <a:cs typeface="Times New Roman" panose="02020603050405020304" charset="0"/>
                        </a:rPr>
                        <a:t>——</a:t>
                      </a:r>
                      <a:endParaRPr lang="en-US" altLang="zh-CN" sz="19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9250">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三卤甲烷(ug/L)</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sym typeface="+mn-ea"/>
                        </a:rPr>
                        <a:t>553.53</a:t>
                      </a: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 </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254.24 </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343.08 </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453.80 </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900" b="1">
                          <a:solidFill>
                            <a:srgbClr val="C00000"/>
                          </a:solidFill>
                          <a:latin typeface="Times New Roman" panose="02020603050405020304" charset="0"/>
                          <a:ea typeface="Times New Roman" panose="02020603050405020304" charset="0"/>
                          <a:cs typeface="Times New Roman" panose="02020603050405020304" charset="0"/>
                          <a:sym typeface="+mn-ea"/>
                        </a:rPr>
                        <a:t>473.20</a:t>
                      </a:r>
                      <a:r>
                        <a:rPr lang="en-US" altLang="zh-CN" sz="1900" b="1">
                          <a:solidFill>
                            <a:srgbClr val="C00000"/>
                          </a:solidFill>
                          <a:latin typeface="Times New Roman" panose="02020603050405020304" charset="0"/>
                          <a:ea typeface="Times New Roman" panose="02020603050405020304" charset="0"/>
                          <a:cs typeface="Times New Roman" panose="02020603050405020304" charset="0"/>
                        </a:rPr>
                        <a:t> </a:t>
                      </a:r>
                      <a:endParaRPr lang="en-US" altLang="zh-CN" sz="19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3695065" y="874395"/>
            <a:ext cx="2573655" cy="609600"/>
          </a:xfrm>
          <a:prstGeom prst="line">
            <a:avLst/>
          </a:prstGeom>
          <a:ln w="127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099310" y="260350"/>
            <a:ext cx="10069830" cy="460375"/>
          </a:xfrm>
          <a:prstGeom prst="rect">
            <a:avLst/>
          </a:prstGeom>
          <a:noFill/>
          <a:ln w="9525">
            <a:noFill/>
          </a:ln>
        </p:spPr>
        <p:txBody>
          <a:bodyPr wrap="square">
            <a:spAutoFit/>
            <a:scene3d>
              <a:camera prst="orthographicFront"/>
              <a:lightRig rig="threePt" dir="t"/>
            </a:scene3d>
          </a:bodyPr>
          <a:p>
            <a:pPr indent="266700" algn="ctr"/>
            <a:r>
              <a:rPr lang="en-US" altLang="zh-CN"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表1.1 滤池反冲洗水与回用后原水的有机物、消毒副产物前体物</a:t>
            </a:r>
            <a:r>
              <a:rPr lang="zh-CN" altLang="en-US"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等</a:t>
            </a:r>
            <a:r>
              <a:rPr lang="en-US" altLang="zh-CN"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含量</a:t>
            </a:r>
            <a:endParaRPr lang="en-US" altLang="zh-CN"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endParaRPr>
          </a:p>
        </p:txBody>
      </p:sp>
      <p:sp>
        <p:nvSpPr>
          <p:cNvPr id="2" name="矩形 1"/>
          <p:cNvSpPr/>
          <p:nvPr/>
        </p:nvSpPr>
        <p:spPr>
          <a:xfrm>
            <a:off x="153670" y="1016000"/>
            <a:ext cx="3387725" cy="11515090"/>
          </a:xfrm>
          <a:prstGeom prst="rect">
            <a:avLst/>
          </a:prstGeom>
        </p:spPr>
        <p:txBody>
          <a:bodyPr vert="horz" wrap="square" lIns="91440" tIns="45720" rIns="91440" bIns="45720" rtlCol="0" anchor="t">
            <a:normAutofit/>
          </a:bodyPr>
          <a:p>
            <a:pPr marL="228600" lvl="0" indent="-228600" algn="l">
              <a:lnSpc>
                <a:spcPct val="150000"/>
              </a:lnSpc>
              <a:spcBef>
                <a:spcPts val="1000"/>
              </a:spcBef>
              <a:buClr>
                <a:srgbClr val="6E5281"/>
              </a:buClr>
              <a:buFont typeface="Wingdings" panose="05000000000000000000" pitchFamily="2" charset="2"/>
              <a:buChar char=""/>
            </a:pPr>
            <a:r>
              <a:rPr lang="zh-CN" altLang="en-US" sz="2400" b="1">
                <a:solidFill>
                  <a:srgbClr val="002060"/>
                </a:solidFill>
                <a:latin typeface="黑体" panose="02010609060101010101" pitchFamily="49" charset="-122"/>
                <a:ea typeface="黑体" panose="02010609060101010101" pitchFamily="49" charset="-122"/>
                <a:sym typeface="+mn-ea"/>
              </a:rPr>
              <a:t>随着回流比的增大，浊度明显增加。</a:t>
            </a: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r>
              <a:rPr lang="zh-CN" altLang="en-US" sz="2400" b="1">
                <a:solidFill>
                  <a:srgbClr val="002060"/>
                </a:solidFill>
                <a:latin typeface="黑体" panose="02010609060101010101" pitchFamily="49" charset="-122"/>
                <a:ea typeface="黑体" panose="02010609060101010101" pitchFamily="49" charset="-122"/>
                <a:sym typeface="+mn-ea"/>
              </a:rPr>
              <a:t>对pH、氨氮和亚硝酸盐氮指标未造成影响。</a:t>
            </a: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r>
              <a:rPr lang="zh-CN" altLang="en-US" sz="2400" b="1">
                <a:solidFill>
                  <a:srgbClr val="002060"/>
                </a:solidFill>
                <a:latin typeface="黑体" panose="02010609060101010101" pitchFamily="49" charset="-122"/>
                <a:ea typeface="黑体" panose="02010609060101010101" pitchFamily="49" charset="-122"/>
                <a:sym typeface="+mn-ea"/>
              </a:rPr>
              <a:t>随着回流比的增大，TOC与COD</a:t>
            </a:r>
            <a:r>
              <a:rPr lang="zh-CN" altLang="en-US" sz="2400" b="1" baseline="-25000">
                <a:solidFill>
                  <a:srgbClr val="002060"/>
                </a:solidFill>
                <a:latin typeface="黑体" panose="02010609060101010101" pitchFamily="49" charset="-122"/>
                <a:ea typeface="黑体" panose="02010609060101010101" pitchFamily="49" charset="-122"/>
                <a:sym typeface="+mn-ea"/>
              </a:rPr>
              <a:t>Mn</a:t>
            </a:r>
            <a:r>
              <a:rPr lang="zh-CN" altLang="en-US" sz="2400" b="1">
                <a:solidFill>
                  <a:srgbClr val="002060"/>
                </a:solidFill>
                <a:latin typeface="黑体" panose="02010609060101010101" pitchFamily="49" charset="-122"/>
                <a:ea typeface="黑体" panose="02010609060101010101" pitchFamily="49" charset="-122"/>
                <a:sym typeface="+mn-ea"/>
              </a:rPr>
              <a:t>明显增加。</a:t>
            </a: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r>
              <a:rPr lang="zh-CN" altLang="en-US" sz="2400" b="1">
                <a:solidFill>
                  <a:srgbClr val="002060"/>
                </a:solidFill>
                <a:latin typeface="黑体" panose="02010609060101010101" pitchFamily="49" charset="-122"/>
                <a:ea typeface="黑体" panose="02010609060101010101" pitchFamily="49" charset="-122"/>
                <a:sym typeface="+mn-ea"/>
              </a:rPr>
              <a:t>三卤甲烷前体物含量随回流比增大而升高。</a:t>
            </a: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endParaRPr lang="zh-CN" altLang="en-US" sz="2400" b="1">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endParaRPr lang="zh-CN" altLang="en-US" sz="2400" b="1">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endParaRPr lang="zh-CN" altLang="en-US" sz="2400" b="1">
              <a:latin typeface="黑体" panose="02010609060101010101" pitchFamily="49" charset="-122"/>
              <a:ea typeface="黑体" panose="02010609060101010101" pitchFamily="49" charset="-122"/>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0" name="表格 -1"/>
          <p:cNvGraphicFramePr/>
          <p:nvPr/>
        </p:nvGraphicFramePr>
        <p:xfrm>
          <a:off x="4908550" y="423545"/>
          <a:ext cx="6826885" cy="6372860"/>
        </p:xfrm>
        <a:graphic>
          <a:graphicData uri="http://schemas.openxmlformats.org/drawingml/2006/table">
            <a:tbl>
              <a:tblPr firstRow="1" bandRow="1">
                <a:tableStyleId>{5940675A-B579-460E-94D1-54222C63F5DA}</a:tableStyleId>
              </a:tblPr>
              <a:tblGrid>
                <a:gridCol w="1216660"/>
                <a:gridCol w="848360"/>
                <a:gridCol w="895350"/>
                <a:gridCol w="894715"/>
                <a:gridCol w="897890"/>
                <a:gridCol w="894715"/>
                <a:gridCol w="1179195"/>
              </a:tblGrid>
              <a:tr h="561975">
                <a:tc gridSpan="2">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                  </a:t>
                      </a:r>
                      <a:r>
                        <a:rPr lang="zh-CN" altLang="en-US" sz="1800" b="1">
                          <a:latin typeface="Times New Roman" panose="02020603050405020304" charset="0"/>
                          <a:ea typeface="Times New Roman" panose="02020603050405020304" charset="0"/>
                          <a:cs typeface="Times New Roman" panose="02020603050405020304" charset="0"/>
                        </a:rPr>
                        <a:t>回流比</a:t>
                      </a:r>
                      <a:r>
                        <a:rPr lang="en-US" altLang="zh-CN" sz="1800" b="1">
                          <a:latin typeface="Times New Roman" panose="02020603050405020304" charset="0"/>
                          <a:ea typeface="Times New Roman" panose="02020603050405020304" charset="0"/>
                          <a:cs typeface="Times New Roman" panose="02020603050405020304" charset="0"/>
                        </a:rPr>
                        <a:t>(%) </a:t>
                      </a:r>
                      <a:endParaRPr lang="en-US" altLang="zh-CN" sz="1800" b="1">
                        <a:latin typeface="Times New Roman" panose="02020603050405020304" charset="0"/>
                        <a:ea typeface="Times New Roman" panose="02020603050405020304" charset="0"/>
                        <a:cs typeface="Times New Roman" panose="02020603050405020304" charset="0"/>
                      </a:endParaRPr>
                    </a:p>
                    <a:p>
                      <a:pPr indent="0" algn="l"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检测指标</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反冲水</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a:t>
                      </a:r>
                      <a:r>
                        <a:rPr lang="zh-CN" altLang="en-US" sz="1800" b="1">
                          <a:latin typeface="Times New Roman" panose="02020603050405020304" charset="0"/>
                          <a:ea typeface="Times New Roman" panose="02020603050405020304" charset="0"/>
                          <a:cs typeface="Times New Roman" panose="02020603050405020304" charset="0"/>
                        </a:rPr>
                        <a:t>原水</a:t>
                      </a:r>
                      <a:r>
                        <a:rPr lang="en-US" altLang="zh-CN" sz="1800" b="1">
                          <a:latin typeface="Times New Roman" panose="02020603050405020304" charset="0"/>
                          <a:ea typeface="Times New Roman" panose="02020603050405020304" charset="0"/>
                          <a:cs typeface="Times New Roman" panose="02020603050405020304" charset="0"/>
                        </a:rPr>
                        <a:t>)</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10</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金属指标</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限值</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5">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41300">
                <a:tc>
                  <a:txBody>
                    <a:bodyPr/>
                    <a:p>
                      <a:pPr indent="0" algn="ctr" fontAlgn="auto">
                        <a:lnSpc>
                          <a:spcPts val="1900"/>
                        </a:lnSpc>
                        <a:buNone/>
                      </a:pPr>
                      <a:r>
                        <a:rPr lang="zh-CN" altLang="en-US" sz="1800" b="1">
                          <a:solidFill>
                            <a:srgbClr val="C00000"/>
                          </a:solidFill>
                          <a:latin typeface="Times New Roman" panose="02020603050405020304" charset="0"/>
                          <a:ea typeface="Times New Roman" panose="02020603050405020304" charset="0"/>
                          <a:cs typeface="Times New Roman" panose="02020603050405020304" charset="0"/>
                        </a:rPr>
                        <a:t>铝</a:t>
                      </a:r>
                      <a:endParaRPr lang="zh-CN" altLang="en-US"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rgbClr val="C00000"/>
                          </a:solidFill>
                          <a:latin typeface="Times New Roman" panose="02020603050405020304" charset="0"/>
                          <a:ea typeface="Times New Roman" panose="02020603050405020304" charset="0"/>
                          <a:cs typeface="Times New Roman" panose="02020603050405020304" charset="0"/>
                        </a:rPr>
                        <a:t>0.2</a:t>
                      </a:r>
                      <a:endParaRPr lang="en-US" altLang="zh-CN"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rgbClr val="C00000"/>
                          </a:solidFill>
                          <a:latin typeface="Times New Roman" panose="02020603050405020304" charset="0"/>
                          <a:ea typeface="Times New Roman" panose="02020603050405020304" charset="0"/>
                          <a:cs typeface="Times New Roman" panose="02020603050405020304" charset="0"/>
                        </a:rPr>
                        <a:t>0.356</a:t>
                      </a:r>
                      <a:endParaRPr lang="en-US" altLang="zh-CN"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rgbClr val="C00000"/>
                          </a:solidFill>
                          <a:latin typeface="Times New Roman" panose="02020603050405020304" charset="0"/>
                          <a:ea typeface="Times New Roman" panose="02020603050405020304" charset="0"/>
                          <a:cs typeface="Times New Roman" panose="02020603050405020304" charset="0"/>
                        </a:rPr>
                        <a:t>0.048</a:t>
                      </a:r>
                      <a:endParaRPr lang="en-US" altLang="zh-CN"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rgbClr val="C00000"/>
                          </a:solidFill>
                          <a:latin typeface="Times New Roman" panose="02020603050405020304" charset="0"/>
                          <a:ea typeface="Times New Roman" panose="02020603050405020304" charset="0"/>
                          <a:cs typeface="Times New Roman" panose="02020603050405020304" charset="0"/>
                        </a:rPr>
                        <a:t>0.246</a:t>
                      </a:r>
                      <a:endParaRPr lang="en-US" altLang="zh-CN"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rgbClr val="C00000"/>
                          </a:solidFill>
                          <a:latin typeface="Times New Roman" panose="02020603050405020304" charset="0"/>
                          <a:ea typeface="Times New Roman" panose="02020603050405020304" charset="0"/>
                          <a:cs typeface="Times New Roman" panose="02020603050405020304" charset="0"/>
                        </a:rPr>
                        <a:t>0.184</a:t>
                      </a:r>
                      <a:endParaRPr lang="en-US" altLang="zh-CN"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rgbClr val="C00000"/>
                          </a:solidFill>
                          <a:latin typeface="Times New Roman" panose="02020603050405020304" charset="0"/>
                          <a:ea typeface="Times New Roman" panose="02020603050405020304" charset="0"/>
                          <a:cs typeface="Times New Roman" panose="02020603050405020304" charset="0"/>
                        </a:rPr>
                        <a:t>0.266</a:t>
                      </a:r>
                      <a:endParaRPr lang="en-US" altLang="zh-CN" sz="18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solidFill>
                            <a:schemeClr val="tx1"/>
                          </a:solidFill>
                          <a:latin typeface="Times New Roman" panose="02020603050405020304" charset="0"/>
                          <a:ea typeface="Times New Roman" panose="02020603050405020304" charset="0"/>
                          <a:cs typeface="Times New Roman" panose="02020603050405020304" charset="0"/>
                        </a:rPr>
                        <a:t>铁</a:t>
                      </a:r>
                      <a:endParaRPr lang="zh-CN" altLang="en-US"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0.3</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0.232</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0.867</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0.578</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0.548</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solidFill>
                            <a:schemeClr val="tx1"/>
                          </a:solidFill>
                          <a:latin typeface="Times New Roman" panose="02020603050405020304" charset="0"/>
                          <a:ea typeface="Times New Roman" panose="02020603050405020304" charset="0"/>
                          <a:cs typeface="Times New Roman" panose="02020603050405020304" charset="0"/>
                        </a:rPr>
                        <a:t>0.318</a:t>
                      </a:r>
                      <a:endParaRPr lang="en-US" altLang="zh-CN" sz="1800" b="1">
                        <a:solidFill>
                          <a:schemeClr val="tx1"/>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钛</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钒</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0.0009</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0.0009</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锰</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0.0284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0.0106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0.0091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0.0242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0.0276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镍</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0.0055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0.0031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0.0046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铜</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0.0056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0.0082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0.0066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锌</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0.082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0.062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0.034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砷</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银</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镉</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铊</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0.00007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0.00002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0.00004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0.00004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0.00004 </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铅</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0.0024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0.0009</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46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铍</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总铬</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钴</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硒</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钼</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锑</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0.005</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钡</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0.018</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汞</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&lt;0.00007</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935">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锂</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0.0072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0.0072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0.0064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1300">
                <a:tc>
                  <a:txBody>
                    <a:bodyPr/>
                    <a:p>
                      <a:pPr indent="0" algn="ctr" fontAlgn="auto">
                        <a:lnSpc>
                          <a:spcPts val="1900"/>
                        </a:lnSpc>
                        <a:buNone/>
                      </a:pPr>
                      <a:r>
                        <a:rPr lang="zh-CN" altLang="en-US" sz="1800" b="1">
                          <a:latin typeface="Times New Roman" panose="02020603050405020304" charset="0"/>
                          <a:ea typeface="Times New Roman" panose="02020603050405020304" charset="0"/>
                          <a:cs typeface="Times New Roman" panose="02020603050405020304" charset="0"/>
                        </a:rPr>
                        <a:t>锶</a:t>
                      </a:r>
                      <a:endParaRPr lang="zh-CN" altLang="en-US"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0.0264</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0.0316</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0.0312</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0.0313</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fontAlgn="auto">
                        <a:lnSpc>
                          <a:spcPts val="1900"/>
                        </a:lnSpc>
                        <a:buNone/>
                      </a:pPr>
                      <a:r>
                        <a:rPr lang="en-US" altLang="zh-CN" sz="1800" b="1">
                          <a:latin typeface="Times New Roman" panose="02020603050405020304" charset="0"/>
                          <a:ea typeface="Times New Roman" panose="02020603050405020304" charset="0"/>
                          <a:cs typeface="Times New Roman" panose="02020603050405020304" charset="0"/>
                        </a:rPr>
                        <a:t>0.0299</a:t>
                      </a:r>
                      <a:endParaRPr lang="en-US" altLang="zh-CN" sz="18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592955" y="-22225"/>
            <a:ext cx="7458710" cy="460375"/>
          </a:xfrm>
          <a:prstGeom prst="rect">
            <a:avLst/>
          </a:prstGeom>
          <a:noFill/>
          <a:ln w="9525">
            <a:noFill/>
          </a:ln>
        </p:spPr>
        <p:txBody>
          <a:bodyPr wrap="square">
            <a:spAutoFit/>
            <a:scene3d>
              <a:camera prst="orthographicFront"/>
              <a:lightRig rig="threePt" dir="t"/>
            </a:scene3d>
          </a:bodyPr>
          <a:p>
            <a:pPr indent="0" algn="ctr"/>
            <a:r>
              <a:rPr lang="en-US" altLang="zh-CN"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表1.2 </a:t>
            </a:r>
            <a:r>
              <a:rPr lang="zh-CN" altLang="en-US" sz="2400" b="1">
                <a:solidFill>
                  <a:schemeClr val="accent5">
                    <a:lumMod val="50000"/>
                  </a:schemeClr>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滤池反冲洗水与回用后原水的金属含量</a:t>
            </a:r>
            <a:r>
              <a:rPr lang="en-US" altLang="zh-CN"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(mg/L)</a:t>
            </a:r>
            <a:endParaRPr lang="en-US" altLang="zh-CN" sz="2400" b="1">
              <a:solidFill>
                <a:schemeClr val="accent5">
                  <a:lumMod val="50000"/>
                </a:schemeClr>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endParaRPr>
          </a:p>
        </p:txBody>
      </p:sp>
      <p:cxnSp>
        <p:nvCxnSpPr>
          <p:cNvPr id="3" name="直接连接符 2"/>
          <p:cNvCxnSpPr/>
          <p:nvPr/>
        </p:nvCxnSpPr>
        <p:spPr>
          <a:xfrm>
            <a:off x="4932680" y="438150"/>
            <a:ext cx="2049145" cy="533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33350" y="840105"/>
            <a:ext cx="4689475" cy="6072505"/>
          </a:xfrm>
          <a:prstGeom prst="rect">
            <a:avLst/>
          </a:prstGeom>
        </p:spPr>
        <p:txBody>
          <a:bodyPr vert="horz" wrap="square" lIns="91440" tIns="45720" rIns="91440" bIns="45720" rtlCol="0" anchor="t">
            <a:normAutofit/>
          </a:bodyPr>
          <a:p>
            <a:pPr marL="228600" lvl="0" indent="-228600" algn="l">
              <a:lnSpc>
                <a:spcPct val="150000"/>
              </a:lnSpc>
              <a:spcBef>
                <a:spcPts val="1000"/>
              </a:spcBef>
              <a:buClr>
                <a:srgbClr val="6E5281"/>
              </a:buClr>
              <a:buFont typeface="Wingdings" panose="05000000000000000000" pitchFamily="2" charset="2"/>
              <a:buChar char=""/>
            </a:pPr>
            <a:r>
              <a:rPr lang="zh-CN" altLang="en-US" sz="2400" b="1">
                <a:solidFill>
                  <a:srgbClr val="002060"/>
                </a:solidFill>
                <a:latin typeface="黑体" panose="02010609060101010101" pitchFamily="49" charset="-122"/>
                <a:ea typeface="黑体" panose="02010609060101010101" pitchFamily="49" charset="-122"/>
                <a:sym typeface="+mn-ea"/>
              </a:rPr>
              <a:t>随着回流比的增大，原水中铝含量明显增加。</a:t>
            </a: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r>
              <a:rPr lang="zh-CN" altLang="en-US" sz="2400" b="1">
                <a:solidFill>
                  <a:srgbClr val="002060"/>
                </a:solidFill>
                <a:latin typeface="黑体" panose="02010609060101010101" pitchFamily="49" charset="-122"/>
                <a:ea typeface="黑体" panose="02010609060101010101" pitchFamily="49" charset="-122"/>
                <a:sym typeface="+mn-ea"/>
              </a:rPr>
              <a:t>其他金属含量均较低，远低于《生活饮用水卫生标准》中规定的限值，回用后不会造成原水中这些金属含量的升高。</a:t>
            </a:r>
            <a:endParaRPr lang="zh-CN" altLang="en-US" sz="2400" b="1">
              <a:solidFill>
                <a:srgbClr val="002060"/>
              </a:solidFill>
              <a:latin typeface="黑体" panose="02010609060101010101" pitchFamily="49" charset="-122"/>
              <a:ea typeface="黑体" panose="02010609060101010101" pitchFamily="49" charset="-122"/>
              <a:sym typeface="+mn-ea"/>
            </a:endParaRPr>
          </a:p>
          <a:p>
            <a:pPr marL="228600" lvl="0" indent="-228600" algn="l">
              <a:lnSpc>
                <a:spcPct val="150000"/>
              </a:lnSpc>
              <a:spcBef>
                <a:spcPts val="1000"/>
              </a:spcBef>
              <a:buClr>
                <a:srgbClr val="6E5281"/>
              </a:buClr>
              <a:buFont typeface="Wingdings" panose="05000000000000000000" pitchFamily="2" charset="2"/>
              <a:buChar char=""/>
            </a:pPr>
            <a:endParaRPr lang="zh-CN" altLang="en-US" sz="2400" b="1">
              <a:solidFill>
                <a:srgbClr val="002060"/>
              </a:solidFill>
              <a:latin typeface="黑体" panose="02010609060101010101" pitchFamily="49" charset="-122"/>
              <a:ea typeface="黑体" panose="02010609060101010101" pitchFamily="49" charset="-122"/>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2562860" y="3610610"/>
            <a:ext cx="7066280" cy="550545"/>
          </a:xfrm>
        </p:spPr>
        <p:txBody>
          <a:bodyPr>
            <a:noAutofit/>
          </a:bodyPr>
          <a:lstStyle/>
          <a:p>
            <a:r>
              <a:rPr lang="zh-CN" altLang="en-US" sz="3200" b="1" dirty="0">
                <a:latin typeface="+mj-lt"/>
                <a:ea typeface="+mj-ea"/>
              </a:rPr>
              <a:t>直接回用反冲洗水的混凝试验研究</a:t>
            </a:r>
            <a:endParaRPr lang="zh-CN" altLang="en-US" sz="3200" b="1" dirty="0">
              <a:latin typeface="+mj-lt"/>
              <a:ea typeface="+mj-ea"/>
            </a:endParaRPr>
          </a:p>
        </p:txBody>
      </p:sp>
      <p:sp>
        <p:nvSpPr>
          <p:cNvPr id="10" name="文本框 9"/>
          <p:cNvSpPr txBox="1"/>
          <p:nvPr>
            <p:custDataLst>
              <p:tags r:id="rId2"/>
            </p:custDataLst>
          </p:nvPr>
        </p:nvSpPr>
        <p:spPr>
          <a:xfrm>
            <a:off x="4462464" y="2629694"/>
            <a:ext cx="3024187" cy="716756"/>
          </a:xfrm>
          <a:prstGeom prst="rect">
            <a:avLst/>
          </a:prstGeom>
          <a:noFill/>
        </p:spPr>
        <p:txBody>
          <a:bodyPr wrap="none"/>
          <a:lstStyle/>
          <a:p>
            <a:pPr>
              <a:defRPr/>
            </a:pPr>
            <a:r>
              <a:rPr lang="en-US" altLang="zh-CN" sz="44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rPr>
              <a:t>SECTION</a:t>
            </a:r>
            <a:endParaRPr lang="zh-CN" altLang="en-US" sz="8000" kern="0" spc="400" dirty="0">
              <a:solidFill>
                <a:schemeClr val="accent1">
                  <a:lumMod val="40000"/>
                  <a:lumOff val="60000"/>
                </a:schemeClr>
              </a:solidFill>
              <a:latin typeface="Bell MT" pitchFamily="18" charset="0"/>
              <a:ea typeface="华文隶书" pitchFamily="2" charset="-122"/>
              <a:cs typeface="Microsoft New Tai Lue" panose="020B0502040204020203" pitchFamily="34" charset="0"/>
            </a:endParaRPr>
          </a:p>
        </p:txBody>
      </p:sp>
      <p:sp>
        <p:nvSpPr>
          <p:cNvPr id="12" name="KSO_ST1"/>
          <p:cNvSpPr txBox="1"/>
          <p:nvPr>
            <p:custDataLst>
              <p:tags r:id="rId3"/>
            </p:custDataLst>
          </p:nvPr>
        </p:nvSpPr>
        <p:spPr>
          <a:xfrm>
            <a:off x="7353300" y="2508251"/>
            <a:ext cx="838200" cy="12350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11500" b="0" i="0" kern="1200" baseline="0">
                <a:solidFill>
                  <a:schemeClr val="accent2">
                    <a:lumMod val="75000"/>
                  </a:schemeClr>
                </a:solidFill>
                <a:effectLst/>
                <a:latin typeface="Arial" panose="020B0604020202020204" pitchFamily="34" charset="0"/>
                <a:ea typeface="+mj-ea"/>
                <a:cs typeface="+mj-cs"/>
              </a:defRPr>
            </a:lvl1pPr>
          </a:lstStyle>
          <a:p>
            <a:r>
              <a:rPr lang="en-US" altLang="zh-CN" dirty="0"/>
              <a:t>2</a:t>
            </a:r>
            <a:endParaRPr lang="en-US" dirty="0"/>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latin typeface="+mj-lt"/>
                <a:ea typeface="+mj-ea"/>
              </a:rPr>
              <a:t>试验条件</a:t>
            </a:r>
            <a:endParaRPr lang="zh-CN" altLang="en-US" dirty="0">
              <a:latin typeface="+mj-lt"/>
              <a:ea typeface="+mj-ea"/>
            </a:endParaRPr>
          </a:p>
        </p:txBody>
      </p:sp>
      <p:sp>
        <p:nvSpPr>
          <p:cNvPr id="4" name="内容占位符 3"/>
          <p:cNvSpPr>
            <a:spLocks noGrp="1"/>
          </p:cNvSpPr>
          <p:nvPr>
            <p:ph sz="half" idx="1"/>
            <p:custDataLst>
              <p:tags r:id="rId2"/>
            </p:custDataLst>
          </p:nvPr>
        </p:nvSpPr>
        <p:spPr>
          <a:xfrm>
            <a:off x="20320" y="1229360"/>
            <a:ext cx="11746865" cy="5293360"/>
          </a:xfrm>
        </p:spPr>
        <p:txBody>
          <a:bodyPr>
            <a:normAutofit/>
          </a:bodyPr>
          <a:lstStyle/>
          <a:p>
            <a:pPr indent="457200" fontAlgn="auto">
              <a:lnSpc>
                <a:spcPct val="150000"/>
              </a:lnSpc>
            </a:pPr>
            <a:r>
              <a:rPr lang="en-US" altLang="zh-CN" b="1" smtClean="0">
                <a:latin typeface="+mn-lt"/>
                <a:ea typeface="+mn-ea"/>
              </a:rPr>
              <a:t> </a:t>
            </a:r>
            <a:r>
              <a:rPr lang="en-US" altLang="zh-CN" b="1" smtClean="0">
                <a:solidFill>
                  <a:srgbClr val="002060"/>
                </a:solidFill>
                <a:latin typeface="+mn-lt"/>
                <a:ea typeface="+mn-ea"/>
              </a:rPr>
              <a:t>混凝</a:t>
            </a:r>
            <a:r>
              <a:rPr lang="zh-CN" altLang="en-US" b="1" smtClean="0">
                <a:solidFill>
                  <a:srgbClr val="002060"/>
                </a:solidFill>
                <a:latin typeface="+mn-lt"/>
                <a:ea typeface="+mn-ea"/>
              </a:rPr>
              <a:t>试验</a:t>
            </a:r>
            <a:r>
              <a:rPr lang="en-US" altLang="zh-CN" b="1" smtClean="0">
                <a:solidFill>
                  <a:srgbClr val="002060"/>
                </a:solidFill>
                <a:latin typeface="+mn-lt"/>
                <a:ea typeface="+mn-ea"/>
              </a:rPr>
              <a:t>取</a:t>
            </a:r>
            <a:r>
              <a:rPr lang="zh-CN" altLang="zh-CN" b="1" smtClean="0">
                <a:solidFill>
                  <a:srgbClr val="002060"/>
                </a:solidFill>
                <a:latin typeface="+mn-lt"/>
                <a:ea typeface="+mn-ea"/>
              </a:rPr>
              <a:t>东江</a:t>
            </a:r>
            <a:r>
              <a:rPr lang="en-US" altLang="zh-CN" b="1" smtClean="0">
                <a:solidFill>
                  <a:srgbClr val="002060"/>
                </a:solidFill>
                <a:latin typeface="+mn-lt"/>
                <a:ea typeface="+mn-ea"/>
              </a:rPr>
              <a:t>原水和砂滤池反冲洗水，反冲洗过程包括气冲、气水混冲和水冲三个阶段</a:t>
            </a:r>
            <a:r>
              <a:rPr lang="zh-CN" altLang="en-US" b="1" smtClean="0">
                <a:solidFill>
                  <a:srgbClr val="002060"/>
                </a:solidFill>
                <a:latin typeface="+mn-lt"/>
                <a:ea typeface="+mn-ea"/>
              </a:rPr>
              <a:t>，</a:t>
            </a:r>
            <a:r>
              <a:rPr lang="en-US" altLang="zh-CN" b="1" smtClean="0">
                <a:solidFill>
                  <a:srgbClr val="002060"/>
                </a:solidFill>
                <a:latin typeface="+mn-lt"/>
                <a:ea typeface="+mn-ea"/>
              </a:rPr>
              <a:t>滤池反冲洗周期为36-48 h。</a:t>
            </a:r>
            <a:endParaRPr lang="en-US" altLang="zh-CN" b="1" smtClean="0">
              <a:solidFill>
                <a:srgbClr val="002060"/>
              </a:solidFill>
              <a:latin typeface="+mn-lt"/>
              <a:ea typeface="+mn-ea"/>
            </a:endParaRPr>
          </a:p>
          <a:p>
            <a:pPr indent="457200" fontAlgn="auto">
              <a:lnSpc>
                <a:spcPct val="150000"/>
              </a:lnSpc>
            </a:pPr>
            <a:endParaRPr lang="en-US" altLang="zh-CN" b="1" smtClean="0">
              <a:solidFill>
                <a:srgbClr val="002060"/>
              </a:solidFill>
              <a:latin typeface="+mn-lt"/>
              <a:ea typeface="+mn-ea"/>
            </a:endParaRPr>
          </a:p>
          <a:p>
            <a:pPr indent="457200" fontAlgn="auto">
              <a:lnSpc>
                <a:spcPct val="150000"/>
              </a:lnSpc>
            </a:pPr>
            <a:endParaRPr lang="en-US" altLang="zh-CN" b="1" smtClean="0">
              <a:latin typeface="+mn-lt"/>
              <a:ea typeface="+mn-ea"/>
            </a:endParaRPr>
          </a:p>
          <a:p>
            <a:pPr indent="457200" fontAlgn="auto">
              <a:lnSpc>
                <a:spcPct val="150000"/>
              </a:lnSpc>
            </a:pPr>
            <a:endParaRPr lang="en-US" altLang="zh-CN" b="1" smtClean="0">
              <a:latin typeface="+mn-lt"/>
              <a:ea typeface="+mn-ea"/>
            </a:endParaRPr>
          </a:p>
          <a:p>
            <a:pPr indent="457200" fontAlgn="auto">
              <a:lnSpc>
                <a:spcPct val="150000"/>
              </a:lnSpc>
            </a:pPr>
            <a:r>
              <a:rPr lang="en-US" altLang="zh-CN" b="1" smtClean="0">
                <a:solidFill>
                  <a:srgbClr val="002060"/>
                </a:solidFill>
                <a:latin typeface="+mn-lt"/>
                <a:ea typeface="+mn-ea"/>
              </a:rPr>
              <a:t>试验采用水厂生产在用的混凝剂聚氯化铝（简写为PAC，液体，约10%含量Al</a:t>
            </a:r>
            <a:r>
              <a:rPr lang="en-US" altLang="zh-CN" b="1" baseline="-25000" smtClean="0">
                <a:solidFill>
                  <a:srgbClr val="002060"/>
                </a:solidFill>
                <a:latin typeface="+mn-lt"/>
                <a:ea typeface="+mn-ea"/>
              </a:rPr>
              <a:t>2</a:t>
            </a:r>
            <a:r>
              <a:rPr lang="en-US" altLang="zh-CN" b="1" smtClean="0">
                <a:solidFill>
                  <a:srgbClr val="002060"/>
                </a:solidFill>
                <a:latin typeface="+mn-lt"/>
                <a:ea typeface="+mn-ea"/>
              </a:rPr>
              <a:t>O</a:t>
            </a:r>
            <a:r>
              <a:rPr lang="en-US" altLang="zh-CN" b="1" baseline="-25000" smtClean="0">
                <a:solidFill>
                  <a:srgbClr val="002060"/>
                </a:solidFill>
                <a:latin typeface="+mn-lt"/>
                <a:ea typeface="+mn-ea"/>
              </a:rPr>
              <a:t>3</a:t>
            </a:r>
            <a:r>
              <a:rPr lang="en-US" altLang="zh-CN" b="1" smtClean="0">
                <a:solidFill>
                  <a:srgbClr val="002060"/>
                </a:solidFill>
                <a:latin typeface="+mn-lt"/>
                <a:ea typeface="+mn-ea"/>
              </a:rPr>
              <a:t>，以商品计，下同），试验期间PAC的投加量为9~21 mg/L。</a:t>
            </a:r>
            <a:endParaRPr lang="en-US" altLang="zh-CN" b="1" smtClean="0">
              <a:solidFill>
                <a:srgbClr val="002060"/>
              </a:solidFill>
              <a:latin typeface="+mn-lt"/>
              <a:ea typeface="+mn-ea"/>
            </a:endParaRPr>
          </a:p>
        </p:txBody>
      </p:sp>
      <p:graphicFrame>
        <p:nvGraphicFramePr>
          <p:cNvPr id="2" name="内容占位符 1"/>
          <p:cNvGraphicFramePr/>
          <p:nvPr>
            <p:ph sz="half" idx="2"/>
          </p:nvPr>
        </p:nvGraphicFramePr>
        <p:xfrm>
          <a:off x="635000" y="2819400"/>
          <a:ext cx="10718800" cy="1385570"/>
        </p:xfrm>
        <a:graphic>
          <a:graphicData uri="http://schemas.openxmlformats.org/drawingml/2006/table">
            <a:tbl>
              <a:tblPr firstRow="1" bandRow="1">
                <a:tableStyleId>{21E4AEA4-8DFA-4A89-87EB-49C32662AFE0}</a:tableStyleId>
              </a:tblPr>
              <a:tblGrid>
                <a:gridCol w="2679700"/>
                <a:gridCol w="2679700"/>
                <a:gridCol w="2679700"/>
                <a:gridCol w="2679700"/>
              </a:tblGrid>
              <a:tr h="457200">
                <a:tc>
                  <a:txBody>
                    <a:bodyPr/>
                    <a:p>
                      <a:pPr algn="ctr">
                        <a:buNone/>
                      </a:pPr>
                      <a:endParaRPr lang="zh-CN" altLang="en-US" sz="2400" b="1"/>
                    </a:p>
                  </a:txBody>
                  <a:tcPr/>
                </a:tc>
                <a:tc>
                  <a:txBody>
                    <a:bodyPr/>
                    <a:p>
                      <a:pPr algn="ctr">
                        <a:buNone/>
                      </a:pPr>
                      <a:r>
                        <a:rPr lang="zh-CN" altLang="en-US" sz="2400" b="1"/>
                        <a:t>气冲</a:t>
                      </a:r>
                      <a:endParaRPr lang="zh-CN" altLang="en-US" sz="2400" b="1"/>
                    </a:p>
                  </a:txBody>
                  <a:tcPr/>
                </a:tc>
                <a:tc>
                  <a:txBody>
                    <a:bodyPr/>
                    <a:p>
                      <a:pPr algn="ctr">
                        <a:buNone/>
                      </a:pPr>
                      <a:r>
                        <a:rPr lang="zh-CN" altLang="en-US" sz="2400" b="1"/>
                        <a:t>气水混冲</a:t>
                      </a:r>
                      <a:endParaRPr lang="zh-CN" altLang="en-US" sz="2400" b="1"/>
                    </a:p>
                  </a:txBody>
                  <a:tcPr/>
                </a:tc>
                <a:tc>
                  <a:txBody>
                    <a:bodyPr/>
                    <a:p>
                      <a:pPr algn="ctr">
                        <a:buNone/>
                      </a:pPr>
                      <a:r>
                        <a:rPr lang="zh-CN" altLang="en-US" sz="2400" b="1"/>
                        <a:t>水冲</a:t>
                      </a:r>
                      <a:endParaRPr lang="zh-CN" altLang="en-US" sz="2400" b="1"/>
                    </a:p>
                  </a:txBody>
                  <a:tcPr/>
                </a:tc>
              </a:tr>
              <a:tr h="457200">
                <a:tc>
                  <a:txBody>
                    <a:bodyPr/>
                    <a:p>
                      <a:pPr algn="ctr">
                        <a:buNone/>
                      </a:pPr>
                      <a:r>
                        <a:rPr lang="zh-CN" altLang="en-US" sz="2400" b="1"/>
                        <a:t>强度</a:t>
                      </a:r>
                      <a:r>
                        <a:rPr lang="en-US" altLang="zh-CN" sz="2400" b="1" smtClean="0"/>
                        <a:t> L/(m</a:t>
                      </a:r>
                      <a:r>
                        <a:rPr lang="en-US" altLang="zh-CN" sz="2400" b="1" baseline="30000" smtClean="0"/>
                        <a:t>2</a:t>
                      </a:r>
                      <a:r>
                        <a:rPr lang="en-US" altLang="zh-CN" sz="2400" b="1" smtClean="0"/>
                        <a:t>·s)</a:t>
                      </a:r>
                      <a:endParaRPr lang="en-US" altLang="zh-CN" sz="2400" b="1" smtClean="0"/>
                    </a:p>
                  </a:txBody>
                  <a:tcPr/>
                </a:tc>
                <a:tc>
                  <a:txBody>
                    <a:bodyPr/>
                    <a:p>
                      <a:pPr algn="ctr">
                        <a:buNone/>
                      </a:pPr>
                      <a:r>
                        <a:rPr lang="en-US" altLang="zh-CN" sz="2400" b="1"/>
                        <a:t>20.5</a:t>
                      </a:r>
                      <a:endParaRPr lang="en-US" altLang="zh-CN" sz="2400" b="1"/>
                    </a:p>
                  </a:txBody>
                  <a:tcPr/>
                </a:tc>
                <a:tc>
                  <a:txBody>
                    <a:bodyPr/>
                    <a:p>
                      <a:pPr algn="ctr">
                        <a:buNone/>
                      </a:pPr>
                      <a:r>
                        <a:rPr lang="en-US" altLang="zh-CN" sz="2400" b="1"/>
                        <a:t>20.5(</a:t>
                      </a:r>
                      <a:r>
                        <a:rPr lang="zh-CN" altLang="en-US" sz="2400" b="1"/>
                        <a:t>气</a:t>
                      </a:r>
                      <a:r>
                        <a:rPr lang="en-US" altLang="zh-CN" sz="2400" b="1"/>
                        <a:t>)/5</a:t>
                      </a:r>
                      <a:r>
                        <a:rPr lang="zh-CN" altLang="en-US" sz="2400" b="1"/>
                        <a:t>（水）</a:t>
                      </a:r>
                      <a:endParaRPr lang="zh-CN" altLang="en-US" sz="2400" b="1"/>
                    </a:p>
                  </a:txBody>
                  <a:tcPr/>
                </a:tc>
                <a:tc>
                  <a:txBody>
                    <a:bodyPr/>
                    <a:p>
                      <a:pPr algn="ctr">
                        <a:buNone/>
                      </a:pPr>
                      <a:r>
                        <a:rPr lang="en-US" altLang="zh-CN" sz="2400" b="1"/>
                        <a:t>5</a:t>
                      </a:r>
                      <a:endParaRPr lang="en-US" altLang="zh-CN" sz="2400" b="1"/>
                    </a:p>
                  </a:txBody>
                  <a:tcPr/>
                </a:tc>
              </a:tr>
              <a:tr h="471170">
                <a:tc>
                  <a:txBody>
                    <a:bodyPr/>
                    <a:p>
                      <a:pPr algn="ctr">
                        <a:buNone/>
                      </a:pPr>
                      <a:r>
                        <a:rPr lang="zh-CN" altLang="en-US" sz="2400" b="1"/>
                        <a:t>时间 </a:t>
                      </a:r>
                      <a:r>
                        <a:rPr lang="en-US" altLang="zh-CN" sz="2400" b="1"/>
                        <a:t>min</a:t>
                      </a:r>
                      <a:endParaRPr lang="en-US" altLang="zh-CN" sz="2400" b="1"/>
                    </a:p>
                  </a:txBody>
                  <a:tcPr/>
                </a:tc>
                <a:tc>
                  <a:txBody>
                    <a:bodyPr/>
                    <a:p>
                      <a:pPr algn="ctr">
                        <a:buNone/>
                      </a:pPr>
                      <a:r>
                        <a:rPr lang="en-US" altLang="zh-CN" sz="2400" b="1"/>
                        <a:t>4</a:t>
                      </a:r>
                      <a:endParaRPr lang="en-US" altLang="zh-CN" sz="2400" b="1"/>
                    </a:p>
                  </a:txBody>
                  <a:tcPr/>
                </a:tc>
                <a:tc>
                  <a:txBody>
                    <a:bodyPr/>
                    <a:p>
                      <a:pPr algn="ctr">
                        <a:buNone/>
                      </a:pPr>
                      <a:r>
                        <a:rPr lang="en-US" altLang="zh-CN" sz="2400" b="1"/>
                        <a:t>6</a:t>
                      </a:r>
                      <a:endParaRPr lang="en-US" altLang="zh-CN" sz="2400" b="1"/>
                    </a:p>
                  </a:txBody>
                  <a:tcPr/>
                </a:tc>
                <a:tc>
                  <a:txBody>
                    <a:bodyPr/>
                    <a:p>
                      <a:pPr algn="ctr">
                        <a:buNone/>
                      </a:pPr>
                      <a:r>
                        <a:rPr lang="en-US" altLang="zh-CN" sz="2400" b="1"/>
                        <a:t>4</a:t>
                      </a:r>
                      <a:endParaRPr lang="en-US" altLang="zh-CN" sz="2400" b="1"/>
                    </a:p>
                  </a:txBody>
                  <a:tcPr/>
                </a:tc>
              </a:tr>
            </a:tbl>
          </a:graphicData>
        </a:graphic>
      </p:graphicFrame>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838200" y="80646"/>
            <a:ext cx="10515600" cy="864000"/>
          </a:xfrm>
        </p:spPr>
        <p:txBody>
          <a:bodyPr/>
          <a:lstStyle/>
          <a:p>
            <a:r>
              <a:rPr lang="zh-CN" altLang="en-US" dirty="0">
                <a:latin typeface="+mj-lt"/>
                <a:ea typeface="+mj-ea"/>
              </a:rPr>
              <a:t>试验方法</a:t>
            </a:r>
            <a:endParaRPr lang="zh-CN" altLang="en-US" dirty="0">
              <a:latin typeface="+mj-lt"/>
              <a:ea typeface="+mj-ea"/>
            </a:endParaRPr>
          </a:p>
        </p:txBody>
      </p:sp>
      <p:sp>
        <p:nvSpPr>
          <p:cNvPr id="4" name="内容占位符 3"/>
          <p:cNvSpPr>
            <a:spLocks noGrp="1"/>
          </p:cNvSpPr>
          <p:nvPr>
            <p:ph idx="1"/>
            <p:custDataLst>
              <p:tags r:id="rId2"/>
            </p:custDataLst>
          </p:nvPr>
        </p:nvSpPr>
        <p:spPr>
          <a:xfrm>
            <a:off x="133985" y="852170"/>
            <a:ext cx="12058015" cy="4895850"/>
          </a:xfrm>
        </p:spPr>
        <p:txBody>
          <a:bodyPr>
            <a:normAutofit/>
          </a:bodyPr>
          <a:lstStyle/>
          <a:p>
            <a:pPr indent="457200" fontAlgn="auto">
              <a:lnSpc>
                <a:spcPct val="150000"/>
              </a:lnSpc>
            </a:pPr>
            <a:r>
              <a:rPr lang="en-US" altLang="zh-CN" b="1" smtClean="0">
                <a:solidFill>
                  <a:srgbClr val="002060"/>
                </a:solidFill>
                <a:latin typeface="+mn-lt"/>
                <a:ea typeface="+mn-ea"/>
              </a:rPr>
              <a:t>取滤池反冲洗过程中气水混冲阶段的反冲洗水和原水按照一定比例混合，作为试验原水进行混凝搅拌试验。滤池反冲洗水</a:t>
            </a:r>
            <a:r>
              <a:rPr lang="zh-CN" altLang="en-US" b="1" smtClean="0">
                <a:solidFill>
                  <a:srgbClr val="002060"/>
                </a:solidFill>
                <a:latin typeface="+mn-lt"/>
                <a:ea typeface="+mn-ea"/>
              </a:rPr>
              <a:t>回流比</a:t>
            </a:r>
            <a:r>
              <a:rPr lang="en-US" altLang="zh-CN" b="1" smtClean="0">
                <a:solidFill>
                  <a:srgbClr val="002060"/>
                </a:solidFill>
                <a:latin typeface="+mn-lt"/>
                <a:ea typeface="+mn-ea"/>
                <a:sym typeface="+mn-ea"/>
              </a:rPr>
              <a:t>一般</a:t>
            </a:r>
            <a:r>
              <a:rPr lang="zh-CN" altLang="en-US" b="1" smtClean="0">
                <a:solidFill>
                  <a:srgbClr val="002060"/>
                </a:solidFill>
                <a:latin typeface="+mn-lt"/>
                <a:ea typeface="+mn-ea"/>
              </a:rPr>
              <a:t>为</a:t>
            </a:r>
            <a:r>
              <a:rPr lang="en-US" altLang="zh-CN" b="1" smtClean="0">
                <a:solidFill>
                  <a:srgbClr val="002060"/>
                </a:solidFill>
                <a:latin typeface="+mn-lt"/>
                <a:ea typeface="+mn-ea"/>
              </a:rPr>
              <a:t>2%~6%，为了研究回流比最大时对出水水质</a:t>
            </a:r>
            <a:r>
              <a:rPr lang="zh-CN" altLang="en-US" b="1" smtClean="0">
                <a:solidFill>
                  <a:srgbClr val="002060"/>
                </a:solidFill>
                <a:latin typeface="+mn-lt"/>
                <a:ea typeface="+mn-ea"/>
              </a:rPr>
              <a:t>可能造成的负面影响</a:t>
            </a:r>
            <a:r>
              <a:rPr lang="en-US" altLang="zh-CN" b="1" smtClean="0">
                <a:solidFill>
                  <a:srgbClr val="002060"/>
                </a:solidFill>
                <a:latin typeface="+mn-lt"/>
                <a:ea typeface="+mn-ea"/>
              </a:rPr>
              <a:t>，试验中回流比例最大设置为10%。试验期间水厂原水、滤池反冲洗水的水质见表2.1。</a:t>
            </a:r>
            <a:endParaRPr lang="en-US" altLang="zh-CN" b="1" smtClean="0">
              <a:solidFill>
                <a:srgbClr val="002060"/>
              </a:solidFill>
              <a:latin typeface="+mn-lt"/>
              <a:ea typeface="+mn-ea"/>
            </a:endParaRPr>
          </a:p>
        </p:txBody>
      </p:sp>
      <p:sp>
        <p:nvSpPr>
          <p:cNvPr id="100" name="文本框 99"/>
          <p:cNvSpPr txBox="1"/>
          <p:nvPr/>
        </p:nvSpPr>
        <p:spPr>
          <a:xfrm>
            <a:off x="1732280" y="3272790"/>
            <a:ext cx="7808595" cy="460375"/>
          </a:xfrm>
          <a:prstGeom prst="rect">
            <a:avLst/>
          </a:prstGeom>
          <a:noFill/>
          <a:ln w="9525">
            <a:noFill/>
          </a:ln>
        </p:spPr>
        <p:txBody>
          <a:bodyPr wrap="square">
            <a:spAutoFit/>
          </a:bodyPr>
          <a:p>
            <a:pPr indent="266700" algn="ct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表</a:t>
            </a:r>
            <a:r>
              <a:rPr lang="en-US" altLang="zh-CN"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2.1</a:t>
            </a:r>
            <a:r>
              <a:rPr lang="en-US" altLang="zh-CN" sz="2400" b="1">
                <a:solidFill>
                  <a:schemeClr val="accent5">
                    <a:lumMod val="50000"/>
                  </a:schemeClr>
                </a:solidFill>
                <a:latin typeface="Times New Roman" panose="02020603050405020304" charset="0"/>
                <a:ea typeface="宋体" panose="02010600030101010101" pitchFamily="2" charset="-122"/>
                <a:cs typeface="Times New Roman" panose="02020603050405020304" charset="0"/>
              </a:rPr>
              <a:t> </a:t>
            </a:r>
            <a:r>
              <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rPr>
              <a:t>试验用水水质</a:t>
            </a:r>
            <a:endParaRPr lang="zh-CN" altLang="en-US" sz="2400" b="1">
              <a:solidFill>
                <a:schemeClr val="accent5">
                  <a:lumMod val="50000"/>
                </a:schemeClr>
              </a:solidFill>
              <a:latin typeface="Times New Roman" panose="02020603050405020304" charset="0"/>
              <a:ea typeface="宋体" panose="02010600030101010101" pitchFamily="2" charset="-122"/>
              <a:cs typeface="宋体" panose="02010600030101010101" pitchFamily="2" charset="-122"/>
            </a:endParaRPr>
          </a:p>
        </p:txBody>
      </p:sp>
      <p:graphicFrame>
        <p:nvGraphicFramePr>
          <p:cNvPr id="2" name="表格 1"/>
          <p:cNvGraphicFramePr/>
          <p:nvPr/>
        </p:nvGraphicFramePr>
        <p:xfrm>
          <a:off x="434975" y="3834765"/>
          <a:ext cx="11380470" cy="2513965"/>
        </p:xfrm>
        <a:graphic>
          <a:graphicData uri="http://schemas.openxmlformats.org/drawingml/2006/table">
            <a:tbl>
              <a:tblPr firstRow="1" bandRow="1">
                <a:tableStyleId>{5940675A-B579-460E-94D1-54222C63F5DA}</a:tableStyleId>
              </a:tblPr>
              <a:tblGrid>
                <a:gridCol w="1142365"/>
                <a:gridCol w="871855"/>
                <a:gridCol w="871220"/>
                <a:gridCol w="624205"/>
                <a:gridCol w="849630"/>
                <a:gridCol w="1244600"/>
                <a:gridCol w="838835"/>
                <a:gridCol w="1111885"/>
                <a:gridCol w="1277620"/>
                <a:gridCol w="739140"/>
                <a:gridCol w="984885"/>
                <a:gridCol w="824230"/>
              </a:tblGrid>
              <a:tr h="1257935">
                <a:tc>
                  <a:txBody>
                    <a:bodyPr/>
                    <a:p>
                      <a:pPr indent="0">
                        <a:buNone/>
                      </a:pPr>
                      <a:r>
                        <a:rPr lang="en-US" altLang="zh-CN" sz="2000" b="1">
                          <a:latin typeface="宋体" panose="02010600030101010101" pitchFamily="2" charset="-122"/>
                          <a:ea typeface="宋体" panose="02010600030101010101" pitchFamily="2" charset="-122"/>
                          <a:cs typeface="宋体" panose="02010600030101010101" pitchFamily="2" charset="-122"/>
                        </a:rPr>
                        <a:t>  </a:t>
                      </a:r>
                      <a:endParaRPr lang="en-US" altLang="zh-CN" sz="2000" b="1">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altLang="en-US" sz="2000" b="1">
                          <a:latin typeface="宋体" panose="02010600030101010101" pitchFamily="2" charset="-122"/>
                          <a:ea typeface="宋体" panose="02010600030101010101" pitchFamily="2" charset="-122"/>
                          <a:cs typeface="宋体" panose="02010600030101010101" pitchFamily="2" charset="-122"/>
                        </a:rPr>
                        <a:t>指标</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buNone/>
                      </a:pP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000" b="1">
                          <a:latin typeface="宋体" panose="02010600030101010101" pitchFamily="2" charset="-122"/>
                          <a:ea typeface="宋体" panose="02010600030101010101" pitchFamily="2" charset="-122"/>
                          <a:cs typeface="宋体" panose="02010600030101010101" pitchFamily="2" charset="-122"/>
                        </a:rPr>
                        <a:t> 水样</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水温</a:t>
                      </a:r>
                      <a:r>
                        <a:rPr lang="en-US" altLang="zh-CN" sz="2000" b="1">
                          <a:latin typeface="Times New Roman" panose="02020603050405020304" charset="0"/>
                          <a:ea typeface="Times New Roman" panose="02020603050405020304" charset="0"/>
                          <a:cs typeface="Times New Roman" panose="02020603050405020304" charset="0"/>
                        </a:rPr>
                        <a:t>/℃</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solidFill>
                            <a:srgbClr val="C00000"/>
                          </a:solidFill>
                          <a:latin typeface="Times New Roman" panose="02020603050405020304" charset="0"/>
                          <a:ea typeface="Times New Roman" panose="02020603050405020304" charset="0"/>
                          <a:cs typeface="Times New Roman" panose="02020603050405020304" charset="0"/>
                        </a:rPr>
                        <a:t>浊度</a:t>
                      </a: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/NTU</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pH</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氨氮</a:t>
                      </a:r>
                      <a:r>
                        <a:rPr lang="en-US" altLang="zh-CN" sz="2000" b="1">
                          <a:latin typeface="Times New Roman" panose="02020603050405020304" charset="0"/>
                          <a:ea typeface="Times New Roman" panose="02020603050405020304" charset="0"/>
                          <a:cs typeface="Times New Roman" panose="02020603050405020304" charset="0"/>
                        </a:rPr>
                        <a:t>/(mg/L)</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亚硝酸盐氮</a:t>
                      </a:r>
                      <a:r>
                        <a:rPr lang="en-US" altLang="zh-CN" sz="2000" b="1">
                          <a:latin typeface="Times New Roman" panose="02020603050405020304" charset="0"/>
                          <a:ea typeface="Times New Roman" panose="02020603050405020304" charset="0"/>
                          <a:cs typeface="Times New Roman" panose="02020603050405020304" charset="0"/>
                        </a:rPr>
                        <a:t>/(mg/L)</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TOC/(mg/L)</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COD</a:t>
                      </a:r>
                      <a:r>
                        <a:rPr lang="en-US" altLang="zh-CN" sz="2000" b="1" baseline="-25000">
                          <a:solidFill>
                            <a:srgbClr val="C00000"/>
                          </a:solidFill>
                          <a:latin typeface="Times New Roman" panose="02020603050405020304" charset="0"/>
                          <a:ea typeface="Times New Roman" panose="02020603050405020304" charset="0"/>
                          <a:cs typeface="Times New Roman" panose="02020603050405020304" charset="0"/>
                        </a:rPr>
                        <a:t>Mn</a:t>
                      </a: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/(mg/L)</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solidFill>
                            <a:srgbClr val="C00000"/>
                          </a:solidFill>
                          <a:latin typeface="Times New Roman" panose="02020603050405020304" charset="0"/>
                          <a:ea typeface="Times New Roman" panose="02020603050405020304" charset="0"/>
                          <a:cs typeface="Times New Roman" panose="02020603050405020304" charset="0"/>
                        </a:rPr>
                        <a:t>三卤甲烷生成势</a:t>
                      </a: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/(ug/L)</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solidFill>
                            <a:srgbClr val="C00000"/>
                          </a:solidFill>
                          <a:latin typeface="Times New Roman" panose="02020603050405020304" charset="0"/>
                          <a:ea typeface="Times New Roman" panose="02020603050405020304" charset="0"/>
                          <a:cs typeface="Times New Roman" panose="02020603050405020304" charset="0"/>
                        </a:rPr>
                        <a:t>铝</a:t>
                      </a: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/(mg/L)</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铁</a:t>
                      </a:r>
                      <a:r>
                        <a:rPr lang="en-US" altLang="zh-CN" sz="2000" b="1">
                          <a:latin typeface="Times New Roman" panose="02020603050405020304" charset="0"/>
                          <a:ea typeface="Times New Roman" panose="02020603050405020304" charset="0"/>
                          <a:cs typeface="Times New Roman" panose="02020603050405020304" charset="0"/>
                        </a:rPr>
                        <a:t>/(mg/L)</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锰</a:t>
                      </a:r>
                      <a:r>
                        <a:rPr lang="en-US" altLang="zh-CN" sz="2000" b="1">
                          <a:latin typeface="Times New Roman" panose="02020603050405020304" charset="0"/>
                          <a:ea typeface="Times New Roman" panose="02020603050405020304" charset="0"/>
                          <a:cs typeface="Times New Roman" panose="02020603050405020304" charset="0"/>
                        </a:rPr>
                        <a:t>/(mg/L)</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4690">
                <a:tc>
                  <a:txBody>
                    <a:bodyPr/>
                    <a:p>
                      <a:pPr indent="0" algn="ctr">
                        <a:buNone/>
                      </a:pPr>
                      <a:r>
                        <a:rPr lang="zh-CN" altLang="en-US" sz="2000" b="1">
                          <a:latin typeface="Times New Roman" panose="02020603050405020304" charset="0"/>
                          <a:ea typeface="Times New Roman" panose="02020603050405020304" charset="0"/>
                          <a:cs typeface="Times New Roman" panose="02020603050405020304" charset="0"/>
                        </a:rPr>
                        <a:t>原水</a:t>
                      </a:r>
                      <a:endParaRPr lang="zh-CN" altLang="en-US"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21.0</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25.6</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6.9</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0.162</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0.118</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2.149</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1.84</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254.24</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0.048</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0.867</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latin typeface="Times New Roman" panose="02020603050405020304" charset="0"/>
                          <a:ea typeface="Times New Roman" panose="02020603050405020304" charset="0"/>
                          <a:cs typeface="Times New Roman" panose="02020603050405020304" charset="0"/>
                        </a:rPr>
                        <a:t>0.0106</a:t>
                      </a:r>
                      <a:endParaRPr lang="en-US" altLang="zh-CN" sz="2000" b="1">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1340">
                <a:tc>
                  <a:txBody>
                    <a:bodyPr/>
                    <a:p>
                      <a:pPr indent="0" algn="ctr">
                        <a:buNone/>
                      </a:pPr>
                      <a:r>
                        <a:rPr lang="zh-CN" altLang="en-US" sz="2000" b="1">
                          <a:solidFill>
                            <a:srgbClr val="002060"/>
                          </a:solidFill>
                          <a:latin typeface="Times New Roman" panose="02020603050405020304" charset="0"/>
                          <a:ea typeface="Times New Roman" panose="02020603050405020304" charset="0"/>
                          <a:cs typeface="Times New Roman" panose="02020603050405020304" charset="0"/>
                        </a:rPr>
                        <a:t>反冲水</a:t>
                      </a:r>
                      <a:endParaRPr lang="zh-CN" altLang="en-US"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002060"/>
                          </a:solidFill>
                          <a:latin typeface="Times New Roman" panose="02020603050405020304" charset="0"/>
                          <a:ea typeface="Times New Roman" panose="02020603050405020304" charset="0"/>
                          <a:cs typeface="Times New Roman" panose="02020603050405020304" charset="0"/>
                        </a:rPr>
                        <a:t>21.0</a:t>
                      </a:r>
                      <a:endParaRPr lang="en-US" altLang="zh-CN"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691</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002060"/>
                          </a:solidFill>
                          <a:latin typeface="Times New Roman" panose="02020603050405020304" charset="0"/>
                          <a:ea typeface="Times New Roman" panose="02020603050405020304" charset="0"/>
                          <a:cs typeface="Times New Roman" panose="02020603050405020304" charset="0"/>
                        </a:rPr>
                        <a:t>6.8</a:t>
                      </a:r>
                      <a:endParaRPr lang="en-US" altLang="zh-CN"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002060"/>
                          </a:solidFill>
                          <a:latin typeface="Times New Roman" panose="02020603050405020304" charset="0"/>
                          <a:ea typeface="Times New Roman" panose="02020603050405020304" charset="0"/>
                          <a:cs typeface="Times New Roman" panose="02020603050405020304" charset="0"/>
                        </a:rPr>
                        <a:t>0.100</a:t>
                      </a:r>
                      <a:endParaRPr lang="en-US" altLang="zh-CN"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002060"/>
                          </a:solidFill>
                          <a:latin typeface="Times New Roman" panose="02020603050405020304" charset="0"/>
                          <a:ea typeface="Times New Roman" panose="02020603050405020304" charset="0"/>
                          <a:cs typeface="Times New Roman" panose="02020603050405020304" charset="0"/>
                        </a:rPr>
                        <a:t>0.026</a:t>
                      </a:r>
                      <a:endParaRPr lang="en-US" altLang="zh-CN"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8.198</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5.12</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473.20</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C00000"/>
                          </a:solidFill>
                          <a:latin typeface="Times New Roman" panose="02020603050405020304" charset="0"/>
                          <a:ea typeface="Times New Roman" panose="02020603050405020304" charset="0"/>
                          <a:cs typeface="Times New Roman" panose="02020603050405020304" charset="0"/>
                        </a:rPr>
                        <a:t>0.356</a:t>
                      </a:r>
                      <a:endParaRPr lang="en-US" altLang="zh-CN" sz="2000" b="1">
                        <a:solidFill>
                          <a:srgbClr val="C0000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002060"/>
                          </a:solidFill>
                          <a:latin typeface="Times New Roman" panose="02020603050405020304" charset="0"/>
                          <a:ea typeface="Times New Roman" panose="02020603050405020304" charset="0"/>
                          <a:cs typeface="Times New Roman" panose="02020603050405020304" charset="0"/>
                        </a:rPr>
                        <a:t>0.232</a:t>
                      </a:r>
                      <a:endParaRPr lang="en-US" altLang="zh-CN"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1">
                          <a:solidFill>
                            <a:srgbClr val="002060"/>
                          </a:solidFill>
                          <a:latin typeface="Times New Roman" panose="02020603050405020304" charset="0"/>
                          <a:ea typeface="Times New Roman" panose="02020603050405020304" charset="0"/>
                          <a:cs typeface="Times New Roman" panose="02020603050405020304" charset="0"/>
                        </a:rPr>
                        <a:t>0.0284</a:t>
                      </a:r>
                      <a:endParaRPr lang="en-US" altLang="zh-CN" sz="2000" b="1">
                        <a:solidFill>
                          <a:srgbClr val="002060"/>
                        </a:solidFill>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5" name="直接连接符 4"/>
          <p:cNvCxnSpPr/>
          <p:nvPr/>
        </p:nvCxnSpPr>
        <p:spPr>
          <a:xfrm>
            <a:off x="422275" y="3850005"/>
            <a:ext cx="1160145" cy="12534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160419"/>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3"/>
  <p:tag name="KSO_WM_UNIT_ID" val="custom160419_29*l_i*1_3"/>
  <p:tag name="KSO_WM_UNIT_CLEAR" val="1"/>
  <p:tag name="KSO_WM_UNIT_LAYERLEVEL" val="1_1"/>
  <p:tag name="KSO_WM_DIAGRAM_GROUP_CODE" val="l1-2"/>
  <p:tag name="KSO_WM_UNIT_TEXT_FILL_FORE_SCHEMECOLOR_INDEX" val="14"/>
  <p:tag name="KSO_WM_UNIT_TEXT_FILL_TYPE" val="1"/>
  <p:tag name="KSO_WM_UNIT_USESOURCEFORMAT_APPLY" val="1"/>
</p:tagLst>
</file>

<file path=ppt/tags/tag100.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10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0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103.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10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0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06.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107.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0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109.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h_f"/>
  <p:tag name="KSO_WM_UNIT_INDEX" val="1_3_1"/>
  <p:tag name="KSO_WM_UNIT_ID" val="custom160419_29*l_h_f*1_3_1"/>
  <p:tag name="KSO_WM_UNIT_CLEAR" val="1"/>
  <p:tag name="KSO_WM_UNIT_LAYERLEVEL" val="1_1_1"/>
  <p:tag name="KSO_WM_UNIT_VALUE" val="38"/>
  <p:tag name="KSO_WM_UNIT_HIGHLIGHT" val="0"/>
  <p:tag name="KSO_WM_UNIT_COMPATIBLE" val="0"/>
  <p:tag name="KSO_WM_UNIT_PRESET_TEXT_INDEX" val="3"/>
  <p:tag name="KSO_WM_UNIT_PRESET_TEXT_LEN" val="17"/>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11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1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112.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11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14.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11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1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17.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11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1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4"/>
  <p:tag name="KSO_WM_UNIT_ID" val="custom160419_29*l_i*1_4"/>
  <p:tag name="KSO_WM_UNIT_CLEAR" val="1"/>
  <p:tag name="KSO_WM_UNIT_LAYERLEVEL" val="1_1"/>
  <p:tag name="KSO_WM_DIAGRAM_GROUP_CODE" val="l1-2"/>
  <p:tag name="KSO_WM_UNIT_TEXT_FILL_FORE_SCHEMECOLOR_INDEX" val="14"/>
  <p:tag name="KSO_WM_UNIT_TEXT_FILL_TYPE" val="1"/>
  <p:tag name="KSO_WM_UNIT_USESOURCEFORMAT_APPLY" val="1"/>
</p:tagLst>
</file>

<file path=ppt/tags/tag120.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12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122.xml><?xml version="1.0" encoding="utf-8"?>
<p:tagLst xmlns:p="http://schemas.openxmlformats.org/presentationml/2006/main">
  <p:tag name="KSO_WM_TAG_VERSION" val="1.0"/>
  <p:tag name="KSO_WM_BEAUTIFY_FLAG" val="#wm#"/>
  <p:tag name="KSO_WM_UNIT_TYPE" val="i"/>
  <p:tag name="KSO_WM_UNIT_ID" val="custom160419_12*i*1"/>
  <p:tag name="KSO_WM_TEMPLATE_CATEGORY" val="custom"/>
  <p:tag name="KSO_WM_TEMPLATE_INDEX" val="160419"/>
  <p:tag name="KSO_WM_UNIT_INDEX" val="1"/>
</p:tagLst>
</file>

<file path=ppt/tags/tag123.xml><?xml version="1.0" encoding="utf-8"?>
<p:tagLst xmlns:p="http://schemas.openxmlformats.org/presentationml/2006/main">
  <p:tag name="KSO_WM_TAG_VERSION" val="1.0"/>
  <p:tag name="KSO_WM_BEAUTIFY_FLAG" val="#wm#"/>
  <p:tag name="KSO_WM_UNIT_TYPE" val="i"/>
  <p:tag name="KSO_WM_UNIT_ID" val="custom160419_12*i*2"/>
  <p:tag name="KSO_WM_TEMPLATE_CATEGORY" val="custom"/>
  <p:tag name="KSO_WM_TEMPLATE_INDEX" val="160419"/>
  <p:tag name="KSO_WM_UNIT_INDEX" val="2"/>
</p:tagLst>
</file>

<file path=ppt/tags/tag124.xml><?xml version="1.0" encoding="utf-8"?>
<p:tagLst xmlns:p="http://schemas.openxmlformats.org/presentationml/2006/main">
  <p:tag name="KSO_WM_TEMPLATE_CATEGORY" val="custom"/>
  <p:tag name="KSO_WM_TEMPLATE_INDEX" val="160419"/>
  <p:tag name="KSO_WM_TAG_VERSION" val="1.0"/>
  <p:tag name="KSO_WM_SLIDE_ID" val="custom160419_12"/>
  <p:tag name="KSO_WM_SLIDE_INDEX" val="12"/>
  <p:tag name="KSO_WM_SLIDE_ITEM_CNT" val="1"/>
  <p:tag name="KSO_WM_SLIDE_LAYOUT" val="a"/>
  <p:tag name="KSO_WM_SLIDE_LAYOUT_CNT" val="1"/>
  <p:tag name="KSO_WM_SLIDE_TYPE" val="sectionTitle"/>
  <p:tag name="KSO_WM_BEAUTIFY_FLAG" val="#wm#"/>
</p:tagLst>
</file>

<file path=ppt/tags/tag12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2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27.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12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129.xml><?xml version="1.0" encoding="utf-8"?>
<p:tagLst xmlns:p="http://schemas.openxmlformats.org/presentationml/2006/main">
  <p:tag name="KSO_WM_TAG_VERSION" val="1.0"/>
  <p:tag name="KSO_WM_BEAUTIFY_FLAG" val="#wm#"/>
  <p:tag name="KSO_WM_UNIT_TYPE" val="i"/>
  <p:tag name="KSO_WM_UNIT_ID" val="custom160419_12*i*1"/>
  <p:tag name="KSO_WM_TEMPLATE_CATEGORY" val="custom"/>
  <p:tag name="KSO_WM_TEMPLATE_INDEX" val="160419"/>
  <p:tag name="KSO_WM_UNIT_INDEX"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h_f"/>
  <p:tag name="KSO_WM_UNIT_INDEX" val="1_4_1"/>
  <p:tag name="KSO_WM_UNIT_ID" val="custom160419_29*l_h_f*1_4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130.xml><?xml version="1.0" encoding="utf-8"?>
<p:tagLst xmlns:p="http://schemas.openxmlformats.org/presentationml/2006/main">
  <p:tag name="KSO_WM_TAG_VERSION" val="1.0"/>
  <p:tag name="KSO_WM_BEAUTIFY_FLAG" val="#wm#"/>
  <p:tag name="KSO_WM_UNIT_TYPE" val="i"/>
  <p:tag name="KSO_WM_UNIT_ID" val="custom160419_12*i*2"/>
  <p:tag name="KSO_WM_TEMPLATE_CATEGORY" val="custom"/>
  <p:tag name="KSO_WM_TEMPLATE_INDEX" val="160419"/>
  <p:tag name="KSO_WM_UNIT_INDEX" val="2"/>
</p:tagLst>
</file>

<file path=ppt/tags/tag131.xml><?xml version="1.0" encoding="utf-8"?>
<p:tagLst xmlns:p="http://schemas.openxmlformats.org/presentationml/2006/main">
  <p:tag name="KSO_WM_TEMPLATE_CATEGORY" val="custom"/>
  <p:tag name="KSO_WM_TEMPLATE_INDEX" val="160419"/>
  <p:tag name="KSO_WM_TAG_VERSION" val="1.0"/>
  <p:tag name="KSO_WM_SLIDE_ID" val="custom160419_12"/>
  <p:tag name="KSO_WM_SLIDE_INDEX" val="12"/>
  <p:tag name="KSO_WM_SLIDE_ITEM_CNT" val="1"/>
  <p:tag name="KSO_WM_SLIDE_LAYOUT" val="a"/>
  <p:tag name="KSO_WM_SLIDE_LAYOUT_CNT" val="1"/>
  <p:tag name="KSO_WM_SLIDE_TYPE" val="sectionTitle"/>
  <p:tag name="KSO_WM_BEAUTIFY_FLAG" val="#wm#"/>
</p:tagLst>
</file>

<file path=ppt/tags/tag13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3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34.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13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3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37.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13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39.xml><?xml version="1.0" encoding="utf-8"?>
<p:tagLst xmlns:p="http://schemas.openxmlformats.org/presentationml/2006/main">
  <p:tag name="KSO_WM_BEAUTIFY_FLAG" val="#wm#"/>
  <p:tag name="KSO_WM_TEMPLATE_CATEGORY" val="custom"/>
  <p:tag name="KSO_WM_TEMPLATE_INDEX" val="160419"/>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5"/>
  <p:tag name="KSO_WM_UNIT_ID" val="custom160419_29*l_i*1_5"/>
  <p:tag name="KSO_WM_UNIT_CLEAR" val="1"/>
  <p:tag name="KSO_WM_UNIT_LAYERLEVEL" val="1_1"/>
  <p:tag name="KSO_WM_DIAGRAM_GROUP_CODE" val="l1-2"/>
  <p:tag name="KSO_WM_UNIT_TEXT_FILL_FORE_SCHEMECOLOR_INDEX" val="14"/>
  <p:tag name="KSO_WM_UNIT_TEXT_FILL_TYPE" val="1"/>
  <p:tag name="KSO_WM_UNIT_USESOURCEFORMAT_APPLY" val="1"/>
</p:tagLst>
</file>

<file path=ppt/tags/tag14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32*a*1"/>
  <p:tag name="KSO_WM_UNIT_CLEAR" val="1"/>
  <p:tag name="KSO_WM_UNIT_LAYERLEVEL" val="1"/>
  <p:tag name="KSO_WM_UNIT_VALUE" val="4"/>
  <p:tag name="KSO_WM_UNIT_ISCONTENTSTITLE" val="0"/>
  <p:tag name="KSO_WM_UNIT_HIGHLIGHT" val="0"/>
  <p:tag name="KSO_WM_UNIT_COMPATIBLE" val="0"/>
  <p:tag name="KSO_WM_UNIT_PRESET_TEXT" val="THANKS"/>
</p:tagLst>
</file>

<file path=ppt/tags/tag141.xml><?xml version="1.0" encoding="utf-8"?>
<p:tagLst xmlns:p="http://schemas.openxmlformats.org/presentationml/2006/main">
  <p:tag name="KSO_WM_TEMPLATE_CATEGORY" val="custom"/>
  <p:tag name="KSO_WM_TEMPLATE_INDEX" val="160419"/>
  <p:tag name="KSO_WM_TAG_VERSION" val="1.0"/>
  <p:tag name="KSO_WM_SLIDE_ID" val="custom160419_32"/>
  <p:tag name="KSO_WM_SLIDE_INDEX" val="32"/>
  <p:tag name="KSO_WM_SLIDE_ITEM_CNT" val="1"/>
  <p:tag name="KSO_WM_SLIDE_LAYOUT" val="a"/>
  <p:tag name="KSO_WM_SLIDE_LAYOUT_CNT" val="1"/>
  <p:tag name="KSO_WM_SLIDE_TYPE" val="endPage"/>
  <p:tag name="KSO_WM_BEAUTIFY_FLAG" val="#wm#"/>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h_f"/>
  <p:tag name="KSO_WM_UNIT_INDEX" val="1_5_1"/>
  <p:tag name="KSO_WM_UNIT_ID" val="custom160419_29*l_h_f*1_5_1"/>
  <p:tag name="KSO_WM_UNIT_CLEAR" val="1"/>
  <p:tag name="KSO_WM_UNIT_LAYERLEVEL" val="1_1_1"/>
  <p:tag name="KSO_WM_UNIT_VALUE" val="38"/>
  <p:tag name="KSO_WM_UNIT_HIGHLIGHT" val="0"/>
  <p:tag name="KSO_WM_UNIT_COMPATIBLE" val="0"/>
  <p:tag name="KSO_WM_UNIT_PRESET_TEXT_INDEX" val="3"/>
  <p:tag name="KSO_WM_UNIT_PRESET_TEXT_LEN" val="17"/>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6"/>
  <p:tag name="KSO_WM_UNIT_ID" val="custom160419_29*l_i*1_6"/>
  <p:tag name="KSO_WM_UNIT_CLEAR" val="1"/>
  <p:tag name="KSO_WM_UNIT_LAYERLEVEL" val="1_1"/>
  <p:tag name="KSO_WM_DIAGRAM_GROUP_CODE" val="l1-2"/>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h_f"/>
  <p:tag name="KSO_WM_UNIT_INDEX" val="1_6_1"/>
  <p:tag name="KSO_WM_UNIT_ID" val="custom160419_29*l_h_f*1_6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7"/>
  <p:tag name="KSO_WM_UNIT_ID" val="custom160419_29*l_i*1_7"/>
  <p:tag name="KSO_WM_UNIT_CLEAR" val="1"/>
  <p:tag name="KSO_WM_UNIT_LAYERLEVEL" val="1_1"/>
  <p:tag name="KSO_WM_DIAGRAM_GROUP_CODE" val="l1-2"/>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9*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AG_VERSION" val="1.0"/>
  <p:tag name="KSO_WM_TEMPLATE_CATEGORY" val="custom"/>
  <p:tag name="KSO_WM_TEMPLATE_INDEX" val="160419"/>
</p:tagLst>
</file>

<file path=ppt/tags/tag20.xml><?xml version="1.0" encoding="utf-8"?>
<p:tagLst xmlns:p="http://schemas.openxmlformats.org/presentationml/2006/main">
  <p:tag name="KSO_WM_TEMPLATE_CATEGORY" val="custom"/>
  <p:tag name="KSO_WM_TEMPLATE_INDEX" val="160419"/>
  <p:tag name="KSO_WM_TAG_VERSION" val="1.0"/>
  <p:tag name="KSO_WM_SLIDE_ID" val="custom160419_29"/>
  <p:tag name="KSO_WM_SLIDE_INDEX" val="29"/>
  <p:tag name="KSO_WM_SLIDE_ITEM_CNT" val="6"/>
  <p:tag name="KSO_WM_SLIDE_LAYOUT" val="a_l"/>
  <p:tag name="KSO_WM_SLIDE_LAYOUT_CNT" val="1_1"/>
  <p:tag name="KSO_WM_SLIDE_TYPE" val="text"/>
  <p:tag name="KSO_WM_BEAUTIFY_FLAG" val="#wm#"/>
  <p:tag name="KSO_WM_SLIDE_POSITION" val="290*75"/>
  <p:tag name="KSO_WM_SLIDE_SIZE" val="443*436"/>
  <p:tag name="KSO_WM_DIAGRAM_GROUP_CODE" val="l1-2"/>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5*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15*f*1"/>
  <p:tag name="KSO_WM_UNIT_CLEAR" val="1"/>
  <p:tag name="KSO_WM_UNIT_LAYERLEVEL" val="1"/>
  <p:tag name="KSO_WM_UNIT_VALUE" val="90"/>
  <p:tag name="KSO_WM_UNIT_HIGHLIGHT" val="0"/>
  <p:tag name="KSO_WM_UNIT_COMPATIBLE" val="0"/>
  <p:tag name="KSO_WM_UNIT_PRESET_TEXT_INDEX" val="5"/>
  <p:tag name="KSO_WM_UNIT_PRESET_TEXT_LEN" val="125"/>
</p:tagLst>
</file>

<file path=ppt/tags/tag23.xml><?xml version="1.0" encoding="utf-8"?>
<p:tagLst xmlns:p="http://schemas.openxmlformats.org/presentationml/2006/main">
  <p:tag name="KSO_WM_TEMPLATE_CATEGORY" val="custom"/>
  <p:tag name="KSO_WM_TEMPLATE_INDEX" val="160419"/>
  <p:tag name="KSO_WM_TAG_VERSION" val="1.0"/>
  <p:tag name="KSO_WM_SLIDE_ID" val="custom160419_15"/>
  <p:tag name="KSO_WM_SLIDE_INDEX" val="15"/>
  <p:tag name="KSO_WM_SLIDE_ITEM_CNT" val="5"/>
  <p:tag name="KSO_WM_SLIDE_LAYOUT" val="a_d_f_b"/>
  <p:tag name="KSO_WM_SLIDE_LAYOUT_CNT" val="1_4_1_1"/>
  <p:tag name="KSO_WM_SLIDE_TYPE" val="text"/>
  <p:tag name="KSO_WM_BEAUTIFY_FLAG" val="#wm#"/>
  <p:tag name="KSO_WM_SLIDE_POSITION" val="119*108"/>
  <p:tag name="KSO_WM_SLIDE_SIZE" val="721*382"/>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p="http://schemas.openxmlformats.org/presentationml/2006/main">
  <p:tag name="KSO_WM_TAG_VERSION" val="1.0"/>
  <p:tag name="KSO_WM_BEAUTIFY_FLAG" val="#wm#"/>
  <p:tag name="KSO_WM_UNIT_TYPE" val="i"/>
  <p:tag name="KSO_WM_UNIT_ID" val="custom160419_12*i*1"/>
  <p:tag name="KSO_WM_TEMPLATE_CATEGORY" val="custom"/>
  <p:tag name="KSO_WM_TEMPLATE_INDEX" val="160419"/>
  <p:tag name="KSO_WM_UNIT_INDEX" val="1"/>
</p:tagLst>
</file>

<file path=ppt/tags/tag26.xml><?xml version="1.0" encoding="utf-8"?>
<p:tagLst xmlns:p="http://schemas.openxmlformats.org/presentationml/2006/main">
  <p:tag name="KSO_WM_TAG_VERSION" val="1.0"/>
  <p:tag name="KSO_WM_BEAUTIFY_FLAG" val="#wm#"/>
  <p:tag name="KSO_WM_UNIT_TYPE" val="i"/>
  <p:tag name="KSO_WM_UNIT_ID" val="custom160419_12*i*2"/>
  <p:tag name="KSO_WM_TEMPLATE_CATEGORY" val="custom"/>
  <p:tag name="KSO_WM_TEMPLATE_INDEX" val="160419"/>
  <p:tag name="KSO_WM_UNIT_INDEX" val="2"/>
</p:tagLst>
</file>

<file path=ppt/tags/tag27.xml><?xml version="1.0" encoding="utf-8"?>
<p:tagLst xmlns:p="http://schemas.openxmlformats.org/presentationml/2006/main">
  <p:tag name="KSO_WM_TEMPLATE_CATEGORY" val="custom"/>
  <p:tag name="KSO_WM_TEMPLATE_INDEX" val="160419"/>
  <p:tag name="KSO_WM_TAG_VERSION" val="1.0"/>
  <p:tag name="KSO_WM_SLIDE_ID" val="custom160419_12"/>
  <p:tag name="KSO_WM_SLIDE_INDEX" val="12"/>
  <p:tag name="KSO_WM_SLIDE_ITEM_CNT" val="1"/>
  <p:tag name="KSO_WM_SLIDE_LAYOUT" val="a"/>
  <p:tag name="KSO_WM_SLIDE_LAYOUT_CNT" val="1"/>
  <p:tag name="KSO_WM_SLIDE_TYPE" val="sectionTitle"/>
  <p:tag name="KSO_WM_BEAUTIFY_FLAG" val="#wm#"/>
</p:tagLst>
</file>

<file path=ppt/tags/tag28.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29.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UNIT_TYPE" val="i"/>
  <p:tag name="KSO_WM_UNIT_ID" val="custom160419_12*i*1"/>
  <p:tag name="KSO_WM_TEMPLATE_CATEGORY" val="custom"/>
  <p:tag name="KSO_WM_TEMPLATE_INDEX" val="160419"/>
  <p:tag name="KSO_WM_UNIT_INDEX" val="1"/>
</p:tagLst>
</file>

<file path=ppt/tags/tag32.xml><?xml version="1.0" encoding="utf-8"?>
<p:tagLst xmlns:p="http://schemas.openxmlformats.org/presentationml/2006/main">
  <p:tag name="KSO_WM_TAG_VERSION" val="1.0"/>
  <p:tag name="KSO_WM_BEAUTIFY_FLAG" val="#wm#"/>
  <p:tag name="KSO_WM_UNIT_TYPE" val="i"/>
  <p:tag name="KSO_WM_UNIT_ID" val="custom160419_12*i*2"/>
  <p:tag name="KSO_WM_TEMPLATE_CATEGORY" val="custom"/>
  <p:tag name="KSO_WM_TEMPLATE_INDEX" val="160419"/>
  <p:tag name="KSO_WM_UNIT_INDEX" val="2"/>
</p:tagLst>
</file>

<file path=ppt/tags/tag33.xml><?xml version="1.0" encoding="utf-8"?>
<p:tagLst xmlns:p="http://schemas.openxmlformats.org/presentationml/2006/main">
  <p:tag name="KSO_WM_TEMPLATE_CATEGORY" val="custom"/>
  <p:tag name="KSO_WM_TEMPLATE_INDEX" val="160419"/>
  <p:tag name="KSO_WM_TAG_VERSION" val="1.0"/>
  <p:tag name="KSO_WM_SLIDE_ID" val="custom160419_12"/>
  <p:tag name="KSO_WM_SLIDE_INDEX" val="12"/>
  <p:tag name="KSO_WM_SLIDE_ITEM_CNT" val="1"/>
  <p:tag name="KSO_WM_SLIDE_LAYOUT" val="a"/>
  <p:tag name="KSO_WM_SLIDE_LAYOUT_CNT" val="1"/>
  <p:tag name="KSO_WM_SLIDE_TYPE" val="sectionTitle"/>
  <p:tag name="KSO_WM_BEAUTIFY_FLAG" val="#wm#"/>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36.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3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39.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b"/>
  <p:tag name="KSO_WM_UNIT_INDEX" val="1"/>
  <p:tag name="KSO_WM_UNIT_ID" val="custom160419_1*b*1"/>
  <p:tag name="KSO_WM_UNIT_CLEAR" val="1"/>
  <p:tag name="KSO_WM_UNIT_LAYERLEVEL" val="1"/>
  <p:tag name="KSO_WM_UNIT_VALUE" val="78"/>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42.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45.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47.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48.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4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EMPLATE_THUMBS_INDEX" val="1、8、12、14、15、16、20、27、31、32"/>
  <p:tag name="KSO_WM_TEMPLATE_CATEGORY" val="custom"/>
  <p:tag name="KSO_WM_TEMPLATE_INDEX" val="160419"/>
  <p:tag name="KSO_WM_TAG_VERSION" val="1.0"/>
  <p:tag name="KSO_WM_SLIDE_ID" val="custom160419_1"/>
  <p:tag name="KSO_WM_SLIDE_INDEX" val="1"/>
  <p:tag name="KSO_WM_SLIDE_ITEM_CNT" val="2"/>
  <p:tag name="KSO_WM_SLIDE_LAYOUT" val="a_b"/>
  <p:tag name="KSO_WM_SLIDE_LAYOUT_CNT" val="1_1"/>
  <p:tag name="KSO_WM_SLIDE_TYPE" val="title"/>
  <p:tag name="KSO_WM_BEAUTIFY_FLAG" val="#wm#"/>
</p:tagLst>
</file>

<file path=ppt/tags/tag5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51.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5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5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54.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5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5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57.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5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59.xml><?xml version="1.0" encoding="utf-8"?>
<p:tagLst xmlns:p="http://schemas.openxmlformats.org/presentationml/2006/main">
  <p:tag name="KSO_WM_TAG_VERSION" val="1.0"/>
  <p:tag name="KSO_WM_BEAUTIFY_FLAG" val="#wm#"/>
  <p:tag name="KSO_WM_UNIT_TYPE" val="i"/>
  <p:tag name="KSO_WM_UNIT_ID" val="custom160419_12*i*1"/>
  <p:tag name="KSO_WM_TEMPLATE_CATEGORY" val="custom"/>
  <p:tag name="KSO_WM_TEMPLATE_INDEX" val="160419"/>
  <p:tag name="KSO_WM_UNIT_INDEX" val="1"/>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1"/>
  <p:tag name="KSO_WM_UNIT_ID" val="custom160419_29*l_i*1_1"/>
  <p:tag name="KSO_WM_UNIT_CLEAR" val="1"/>
  <p:tag name="KSO_WM_UNIT_LAYERLEVEL" val="1_1"/>
  <p:tag name="KSO_WM_DIAGRAM_GROUP_CODE" val="l1-2"/>
  <p:tag name="KSO_WM_UNIT_USESOURCEFORMAT_APPLY" val="1"/>
</p:tagLst>
</file>

<file path=ppt/tags/tag60.xml><?xml version="1.0" encoding="utf-8"?>
<p:tagLst xmlns:p="http://schemas.openxmlformats.org/presentationml/2006/main">
  <p:tag name="KSO_WM_TAG_VERSION" val="1.0"/>
  <p:tag name="KSO_WM_BEAUTIFY_FLAG" val="#wm#"/>
  <p:tag name="KSO_WM_UNIT_TYPE" val="i"/>
  <p:tag name="KSO_WM_UNIT_ID" val="custom160419_12*i*2"/>
  <p:tag name="KSO_WM_TEMPLATE_CATEGORY" val="custom"/>
  <p:tag name="KSO_WM_TEMPLATE_INDEX" val="160419"/>
  <p:tag name="KSO_WM_UNIT_INDEX" val="2"/>
</p:tagLst>
</file>

<file path=ppt/tags/tag61.xml><?xml version="1.0" encoding="utf-8"?>
<p:tagLst xmlns:p="http://schemas.openxmlformats.org/presentationml/2006/main">
  <p:tag name="KSO_WM_TEMPLATE_CATEGORY" val="custom"/>
  <p:tag name="KSO_WM_TEMPLATE_INDEX" val="160419"/>
  <p:tag name="KSO_WM_TAG_VERSION" val="1.0"/>
  <p:tag name="KSO_WM_SLIDE_ID" val="custom160419_12"/>
  <p:tag name="KSO_WM_SLIDE_INDEX" val="12"/>
  <p:tag name="KSO_WM_SLIDE_ITEM_CNT" val="1"/>
  <p:tag name="KSO_WM_SLIDE_LAYOUT" val="a"/>
  <p:tag name="KSO_WM_SLIDE_LAYOUT_CNT" val="1"/>
  <p:tag name="KSO_WM_SLIDE_TYPE" val="sectionTitle"/>
  <p:tag name="KSO_WM_BEAUTIFY_FLAG" val="#wm#"/>
</p:tagLst>
</file>

<file path=ppt/tags/tag6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6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64.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6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6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67.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6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6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7.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h_f"/>
  <p:tag name="KSO_WM_UNIT_INDEX" val="1_1_1"/>
  <p:tag name="KSO_WM_UNIT_ID" val="custom160419_29*l_h_f*1_1_1"/>
  <p:tag name="KSO_WM_UNIT_CLEAR" val="1"/>
  <p:tag name="KSO_WM_UNIT_LAYERLEVEL" val="1_1_1"/>
  <p:tag name="KSO_WM_UNIT_VALUE" val="38"/>
  <p:tag name="KSO_WM_UNIT_HIGHLIGHT" val="0"/>
  <p:tag name="KSO_WM_UNIT_COMPATIBLE" val="0"/>
  <p:tag name="KSO_WM_UNIT_PRESET_TEXT_INDEX" val="3"/>
  <p:tag name="KSO_WM_UNIT_PRESET_TEXT_LEN" val="17"/>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70.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71.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7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73.xml><?xml version="1.0" encoding="utf-8"?>
<p:tagLst xmlns:p="http://schemas.openxmlformats.org/presentationml/2006/main">
  <p:tag name="KSO_WM_TEMPLATE_CATEGORY" val="custom"/>
  <p:tag name="KSO_WM_TEMPLATE_INDEX" val="160419"/>
  <p:tag name="KSO_WM_TAG_VERSION" val="1.0"/>
  <p:tag name="KSO_WM_SLIDE_ID" val="custom160419_2"/>
  <p:tag name="KSO_WM_SLIDE_INDEX" val="2"/>
  <p:tag name="KSO_WM_SLIDE_ITEM_CNT" val="1"/>
  <p:tag name="KSO_WM_SLIDE_LAYOUT" val="a_f"/>
  <p:tag name="KSO_WM_SLIDE_LAYOUT_CNT" val="1_1"/>
  <p:tag name="KSO_WM_SLIDE_TYPE" val="text"/>
  <p:tag name="KSO_WM_BEAUTIFY_FLAG" val="#wm#"/>
  <p:tag name="KSO_WM_SLIDE_POSITION" val="66*106"/>
  <p:tag name="KSO_WM_SLIDE_SIZE" val="828*386"/>
</p:tagLst>
</file>

<file path=ppt/tags/tag7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75.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7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1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77.xml><?xml version="1.0" encoding="utf-8"?>
<p:tagLst xmlns:p="http://schemas.openxmlformats.org/presentationml/2006/main">
  <p:tag name="KSO_WM_TAG_VERSION" val="1.0"/>
  <p:tag name="KSO_WM_BEAUTIFY_FLAG" val="#wm#"/>
  <p:tag name="KSO_WM_UNIT_TYPE" val="i"/>
  <p:tag name="KSO_WM_UNIT_ID" val="custom160419_12*i*1"/>
  <p:tag name="KSO_WM_TEMPLATE_CATEGORY" val="custom"/>
  <p:tag name="KSO_WM_TEMPLATE_INDEX" val="160419"/>
  <p:tag name="KSO_WM_UNIT_INDEX" val="1"/>
</p:tagLst>
</file>

<file path=ppt/tags/tag78.xml><?xml version="1.0" encoding="utf-8"?>
<p:tagLst xmlns:p="http://schemas.openxmlformats.org/presentationml/2006/main">
  <p:tag name="KSO_WM_TAG_VERSION" val="1.0"/>
  <p:tag name="KSO_WM_BEAUTIFY_FLAG" val="#wm#"/>
  <p:tag name="KSO_WM_UNIT_TYPE" val="i"/>
  <p:tag name="KSO_WM_UNIT_ID" val="custom160419_12*i*2"/>
  <p:tag name="KSO_WM_TEMPLATE_CATEGORY" val="custom"/>
  <p:tag name="KSO_WM_TEMPLATE_INDEX" val="160419"/>
  <p:tag name="KSO_WM_UNIT_INDEX" val="2"/>
</p:tagLst>
</file>

<file path=ppt/tags/tag79.xml><?xml version="1.0" encoding="utf-8"?>
<p:tagLst xmlns:p="http://schemas.openxmlformats.org/presentationml/2006/main">
  <p:tag name="KSO_WM_TEMPLATE_CATEGORY" val="custom"/>
  <p:tag name="KSO_WM_TEMPLATE_INDEX" val="160419"/>
  <p:tag name="KSO_WM_TAG_VERSION" val="1.0"/>
  <p:tag name="KSO_WM_SLIDE_ID" val="custom160419_12"/>
  <p:tag name="KSO_WM_SLIDE_INDEX" val="12"/>
  <p:tag name="KSO_WM_SLIDE_ITEM_CNT" val="1"/>
  <p:tag name="KSO_WM_SLIDE_LAYOUT" val="a"/>
  <p:tag name="KSO_WM_SLIDE_LAYOUT_CNT" val="1"/>
  <p:tag name="KSO_WM_SLIDE_TYPE" val="sectionTitle"/>
  <p:tag name="KSO_WM_BEAUTIFY_FLAG" val="#wm#"/>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i"/>
  <p:tag name="KSO_WM_UNIT_INDEX" val="1_2"/>
  <p:tag name="KSO_WM_UNIT_ID" val="custom160419_29*l_i*1_2"/>
  <p:tag name="KSO_WM_UNIT_CLEAR" val="1"/>
  <p:tag name="KSO_WM_UNIT_LAYERLEVEL" val="1_1"/>
  <p:tag name="KSO_WM_DIAGRAM_GROUP_CODE" val="l1-2"/>
  <p:tag name="KSO_WM_UNIT_TEXT_FILL_FORE_SCHEMECOLOR_INDEX" val="14"/>
  <p:tag name="KSO_WM_UNIT_TEXT_FILL_TYPE" val="1"/>
  <p:tag name="KSO_WM_UNIT_USESOURCEFORMAT_APPLY" val="1"/>
</p:tagLst>
</file>

<file path=ppt/tags/tag8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81.xml><?xml version="1.0" encoding="utf-8"?>
<p:tagLst xmlns:p="http://schemas.openxmlformats.org/presentationml/2006/main">
  <p:tag name="KSO_WM_BEAUTIFY_FLAG" val="#wm#"/>
  <p:tag name="KSO_WM_TEMPLATE_CATEGORY" val="custom"/>
  <p:tag name="KSO_WM_TEMPLATE_INDEX" val="160419"/>
</p:tagLst>
</file>

<file path=ppt/tags/tag8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83.xml><?xml version="1.0" encoding="utf-8"?>
<p:tagLst xmlns:p="http://schemas.openxmlformats.org/presentationml/2006/main">
  <p:tag name="KSO_WM_BEAUTIFY_FLAG" val="#wm#"/>
  <p:tag name="KSO_WM_TEMPLATE_CATEGORY" val="custom"/>
  <p:tag name="KSO_WM_TEMPLATE_INDEX" val="160419"/>
</p:tagLst>
</file>

<file path=ppt/tags/tag84.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85.xml><?xml version="1.0" encoding="utf-8"?>
<p:tagLst xmlns:p="http://schemas.openxmlformats.org/presentationml/2006/main">
  <p:tag name="KSO_WM_BEAUTIFY_FLAG" val="#wm#"/>
  <p:tag name="KSO_WM_TEMPLATE_CATEGORY" val="custom"/>
  <p:tag name="KSO_WM_TEMPLATE_INDEX" val="160419"/>
</p:tagLst>
</file>

<file path=ppt/tags/tag8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87.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88.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8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l_h_f"/>
  <p:tag name="KSO_WM_UNIT_INDEX" val="1_2_1"/>
  <p:tag name="KSO_WM_UNIT_ID" val="custom160419_29*l_h_f*1_2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90.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91.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92.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93.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94.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95.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96.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97.xml><?xml version="1.0" encoding="utf-8"?>
<p:tagLst xmlns:p="http://schemas.openxmlformats.org/presentationml/2006/main">
  <p:tag name="KSO_WM_TEMPLATE_CATEGORY" val="custom"/>
  <p:tag name="KSO_WM_TEMPLATE_INDEX" val="160419"/>
  <p:tag name="KSO_WM_TAG_VERSION" val="1.0"/>
  <p:tag name="KSO_WM_SLIDE_ID" val="custom160419_4"/>
  <p:tag name="KSO_WM_SLIDE_INDEX" val="4"/>
  <p:tag name="KSO_WM_SLIDE_ITEM_CNT" val="2"/>
  <p:tag name="KSO_WM_SLIDE_LAYOUT" val="a_f_d"/>
  <p:tag name="KSO_WM_SLIDE_LAYOUT_CNT" val="1_1_1"/>
  <p:tag name="KSO_WM_SLIDE_TYPE" val="text"/>
  <p:tag name="KSO_WM_BEAUTIFY_FLAG" val="#wm#"/>
  <p:tag name="KSO_WM_SLIDE_POSITION" val="99*59"/>
  <p:tag name="KSO_WM_SLIDE_SIZE" val="800*426"/>
</p:tagLst>
</file>

<file path=ppt/tags/tag98.xml><?xml version="1.0" encoding="utf-8"?>
<p:tagLst xmlns:p="http://schemas.openxmlformats.org/presentationml/2006/main">
  <p:tag name="KSO_WM_TAG_VERSION" val="1.0"/>
  <p:tag name="KSO_WM_BEAUTIFY_FLAG" val="#wm#"/>
  <p:tag name="KSO_WM_TEMPLATE_CATEGORY" val="custom"/>
  <p:tag name="KSO_WM_TEMPLATE_INDEX" val="160419"/>
  <p:tag name="KSO_WM_UNIT_TYPE" val="a"/>
  <p:tag name="KSO_WM_UNIT_INDEX" val="1"/>
  <p:tag name="KSO_WM_UNIT_ID" val="custom16041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99.xml><?xml version="1.0" encoding="utf-8"?>
<p:tagLst xmlns:p="http://schemas.openxmlformats.org/presentationml/2006/main">
  <p:tag name="KSO_WM_TAG_VERSION" val="1.0"/>
  <p:tag name="KSO_WM_BEAUTIFY_FLAG" val="#wm#"/>
  <p:tag name="KSO_WM_TEMPLATE_CATEGORY" val="custom"/>
  <p:tag name="KSO_WM_TEMPLATE_INDEX" val="160419"/>
  <p:tag name="KSO_WM_UNIT_TYPE" val="f"/>
  <p:tag name="KSO_WM_UNIT_INDEX" val="1"/>
  <p:tag name="KSO_WM_UNIT_ID" val="custom160419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1_A000120140530A99PPBG">
  <a:themeElements>
    <a:clrScheme name="131">
      <a:dk1>
        <a:srgbClr val="3D3F41"/>
      </a:dk1>
      <a:lt1>
        <a:srgbClr val="FFFFFF"/>
      </a:lt1>
      <a:dk2>
        <a:srgbClr val="454749"/>
      </a:dk2>
      <a:lt2>
        <a:srgbClr val="FFFFFF"/>
      </a:lt2>
      <a:accent1>
        <a:srgbClr val="507AAE"/>
      </a:accent1>
      <a:accent2>
        <a:srgbClr val="9172A6"/>
      </a:accent2>
      <a:accent3>
        <a:srgbClr val="A7B5DE"/>
      </a:accent3>
      <a:accent4>
        <a:srgbClr val="C78FBB"/>
      </a:accent4>
      <a:accent5>
        <a:srgbClr val="C00000"/>
      </a:accent5>
      <a:accent6>
        <a:srgbClr val="FFC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10883</Words>
  <Application>WPS 演示</Application>
  <PresentationFormat>宽屏</PresentationFormat>
  <Paragraphs>2474</Paragraphs>
  <Slides>44</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6</vt:i4>
      </vt:variant>
      <vt:variant>
        <vt:lpstr>幻灯片标题</vt:lpstr>
      </vt:variant>
      <vt:variant>
        <vt:i4>44</vt:i4>
      </vt:variant>
    </vt:vector>
  </HeadingPairs>
  <TitlesOfParts>
    <vt:vector size="66" baseType="lpstr">
      <vt:lpstr>Arial</vt:lpstr>
      <vt:lpstr>宋体</vt:lpstr>
      <vt:lpstr>Wingdings</vt:lpstr>
      <vt:lpstr>黑体</vt:lpstr>
      <vt:lpstr>Calibri</vt:lpstr>
      <vt:lpstr>楷体</vt:lpstr>
      <vt:lpstr>Arial Narrow</vt:lpstr>
      <vt:lpstr>微软雅黑</vt:lpstr>
      <vt:lpstr>Bell MT</vt:lpstr>
      <vt:lpstr>华文隶书</vt:lpstr>
      <vt:lpstr>Microsoft New Tai Lue</vt:lpstr>
      <vt:lpstr>Times New Roman</vt:lpstr>
      <vt:lpstr>Arial Unicode MS</vt:lpstr>
      <vt:lpstr>Wingdings</vt:lpstr>
      <vt:lpstr>Segoe Print</vt:lpstr>
      <vt:lpstr>1_A000120140530A99PPBG</vt:lpstr>
      <vt:lpstr>StaticMetafile</vt:lpstr>
      <vt:lpstr>StaticMetafile</vt:lpstr>
      <vt:lpstr>StaticMetafile</vt:lpstr>
      <vt:lpstr>StaticMetafile</vt:lpstr>
      <vt:lpstr>StaticMetafile</vt:lpstr>
      <vt:lpstr>StaticMetafile</vt:lpstr>
      <vt:lpstr>滤池反冲洗水直接回用对水质的影响研究</vt:lpstr>
      <vt:lpstr>PowerPoint 演示文稿</vt:lpstr>
      <vt:lpstr>PowerPoint 演示文稿</vt:lpstr>
      <vt:lpstr>滤池反冲洗水与回用后原水的水质</vt:lpstr>
      <vt:lpstr>PowerPoint 演示文稿</vt:lpstr>
      <vt:lpstr>PowerPoint 演示文稿</vt:lpstr>
      <vt:lpstr>直接回用反冲洗水的混凝试验研究</vt:lpstr>
      <vt:lpstr>试验条件</vt:lpstr>
      <vt:lpstr>试验方法</vt:lpstr>
      <vt:lpstr>反冲洗水回用对浊度的影响</vt:lpstr>
      <vt:lpstr>直接回用滤池反冲洗水，可显著增加混凝效果，改善混凝性能，降低混凝剂投加量，其原因可能是：</vt:lpstr>
      <vt:lpstr>反冲洗水回用对有机物的影响</vt:lpstr>
      <vt:lpstr>PowerPoint 演示文稿</vt:lpstr>
      <vt:lpstr>PowerPoint 演示文稿</vt:lpstr>
      <vt:lpstr>对微生物的控制效果</vt:lpstr>
      <vt:lpstr>回用反冲洗水上清液的试验研究</vt:lpstr>
      <vt:lpstr>第二水厂运行生产性试验</vt:lpstr>
      <vt:lpstr>PowerPoint 演示文稿</vt:lpstr>
      <vt:lpstr>PowerPoint 演示文稿</vt:lpstr>
      <vt:lpstr>回用反冲洗水上清液混凝试验</vt:lpstr>
      <vt:lpstr>PowerPoint 演示文稿</vt:lpstr>
      <vt:lpstr>反冲洗水直接回用的水厂生产性试验研究</vt:lpstr>
      <vt:lpstr>水厂滤池反冲洗水回用系统</vt:lpstr>
      <vt:lpstr>水厂滤池反冲洗水直接回用系统</vt:lpstr>
      <vt:lpstr>水厂滤池反冲洗水直接回用系统</vt:lpstr>
      <vt:lpstr>PowerPoint 演示文稿</vt:lpstr>
      <vt:lpstr>PowerPoint 演示文稿</vt:lpstr>
      <vt:lpstr>PowerPoint 演示文稿</vt:lpstr>
      <vt:lpstr>PowerPoint 演示文稿</vt:lpstr>
      <vt:lpstr>PowerPoint 演示文稿</vt:lpstr>
      <vt:lpstr>PowerPoint 演示文稿</vt:lpstr>
      <vt:lpstr>直接回用反冲洗水长期运行对水质的影响</vt:lpstr>
      <vt:lpstr>PowerPoint 演示文稿</vt:lpstr>
      <vt:lpstr>PowerPoint 演示文稿</vt:lpstr>
      <vt:lpstr>直接回用反冲洗水长期运行对金属指标的影响</vt:lpstr>
      <vt:lpstr>直接回用反冲洗水长期运行对金属指标的影响</vt:lpstr>
      <vt:lpstr>PowerPoint 演示文稿</vt:lpstr>
      <vt:lpstr>反冲洗水直接回用的经济指标</vt:lpstr>
      <vt:lpstr>反冲洗水直接回用的经济指标</vt:lpstr>
      <vt:lpstr>阶段性结论与建议</vt:lpstr>
      <vt:lpstr> 阶段性结论</vt:lpstr>
      <vt:lpstr>建议</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HeJL</dc:creator>
  <cp:lastModifiedBy>巢猛</cp:lastModifiedBy>
  <cp:revision>289</cp:revision>
  <dcterms:created xsi:type="dcterms:W3CDTF">2017-08-04T07:54:00Z</dcterms:created>
  <dcterms:modified xsi:type="dcterms:W3CDTF">2018-09-13T02:54:57Z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