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xlsx" ContentType="application/vnd.openxmlformats-officedocument.spreadsheetml.sheet"/>
  <Default Extension="wdp" ContentType="image/vnd.ms-photo"/>
  <Default Extension="tiff" ContentType="image/tiff"/>
  <Default Extension="png" ContentType="image/png"/>
  <Default Extension="emf" ContentType="image/x-e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96" r:id="rId3"/>
    <p:sldId id="500" r:id="rId4"/>
    <p:sldId id="417" r:id="rId5"/>
    <p:sldId id="499" r:id="rId7"/>
    <p:sldId id="498" r:id="rId8"/>
    <p:sldId id="416" r:id="rId9"/>
    <p:sldId id="297" r:id="rId10"/>
    <p:sldId id="501" r:id="rId11"/>
    <p:sldId id="411" r:id="rId12"/>
    <p:sldId id="340" r:id="rId13"/>
    <p:sldId id="299" r:id="rId14"/>
    <p:sldId id="503" r:id="rId15"/>
    <p:sldId id="262" r:id="rId16"/>
    <p:sldId id="282" r:id="rId17"/>
    <p:sldId id="257" r:id="rId18"/>
    <p:sldId id="399" r:id="rId19"/>
    <p:sldId id="400" r:id="rId20"/>
    <p:sldId id="304" r:id="rId21"/>
    <p:sldId id="495" r:id="rId22"/>
    <p:sldId id="305" r:id="rId23"/>
    <p:sldId id="401" r:id="rId24"/>
    <p:sldId id="505" r:id="rId25"/>
    <p:sldId id="412" r:id="rId26"/>
    <p:sldId id="315" r:id="rId27"/>
    <p:sldId id="316" r:id="rId28"/>
    <p:sldId id="502" r:id="rId29"/>
    <p:sldId id="301" r:id="rId30"/>
    <p:sldId id="300" r:id="rId31"/>
    <p:sldId id="259" r:id="rId32"/>
    <p:sldId id="303" r:id="rId33"/>
    <p:sldId id="302" r:id="rId34"/>
    <p:sldId id="326" r:id="rId35"/>
    <p:sldId id="318" r:id="rId36"/>
    <p:sldId id="321" r:id="rId37"/>
    <p:sldId id="272" r:id="rId38"/>
    <p:sldId id="278" r:id="rId39"/>
    <p:sldId id="279" r:id="rId40"/>
    <p:sldId id="496" r:id="rId41"/>
    <p:sldId id="497" r:id="rId42"/>
    <p:sldId id="425" r:id="rId43"/>
    <p:sldId id="397" r:id="rId44"/>
    <p:sldId id="325" r:id="rId45"/>
    <p:sldId id="329" r:id="rId46"/>
    <p:sldId id="404" r:id="rId47"/>
    <p:sldId id="405" r:id="rId48"/>
    <p:sldId id="403" r:id="rId49"/>
    <p:sldId id="406" r:id="rId50"/>
    <p:sldId id="407" r:id="rId51"/>
    <p:sldId id="409" r:id="rId52"/>
    <p:sldId id="334" r:id="rId53"/>
    <p:sldId id="336" r:id="rId54"/>
    <p:sldId id="338" r:id="rId55"/>
    <p:sldId id="504" r:id="rId56"/>
    <p:sldId id="507" r:id="rId57"/>
    <p:sldId id="508" r:id="rId58"/>
    <p:sldId id="348" r:id="rId59"/>
    <p:sldId id="385" r:id="rId60"/>
    <p:sldId id="386" r:id="rId61"/>
    <p:sldId id="387" r:id="rId62"/>
    <p:sldId id="388" r:id="rId63"/>
    <p:sldId id="389" r:id="rId64"/>
    <p:sldId id="390" r:id="rId65"/>
    <p:sldId id="391" r:id="rId66"/>
    <p:sldId id="347" r:id="rId67"/>
    <p:sldId id="506" r:id="rId68"/>
    <p:sldId id="258" r:id="rId69"/>
    <p:sldId id="509" r:id="rId70"/>
    <p:sldId id="510" r:id="rId71"/>
    <p:sldId id="511" r:id="rId72"/>
    <p:sldId id="512" r:id="rId7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66CC"/>
    <a:srgbClr val="0063AC"/>
    <a:srgbClr val="A9C7E5"/>
    <a:srgbClr val="002C52"/>
    <a:srgbClr val="5292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3891" autoAdjust="0"/>
  </p:normalViewPr>
  <p:slideViewPr>
    <p:cSldViewPr snapToGrid="0" snapToObjects="1">
      <p:cViewPr varScale="1">
        <p:scale>
          <a:sx n="60" d="100"/>
          <a:sy n="60" d="100"/>
        </p:scale>
        <p:origin x="1556" y="56"/>
      </p:cViewPr>
      <p:guideLst>
        <p:guide orient="horz" pos="307"/>
        <p:guide pos="5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4742079-DD45-4CCB-A466-FF784241C467}" type="datetimeFigureOut">
              <a:rPr lang="de-DE" smtClean="0"/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de-DE"/>
              <a:t>Textmasterformat bearbeiten</a:t>
            </a:r>
            <a:endParaRPr lang="de-DE"/>
          </a:p>
          <a:p>
            <a:pPr lvl="1"/>
            <a:r>
              <a:rPr lang="de-DE"/>
              <a:t>Zweite Ebene</a:t>
            </a:r>
            <a:endParaRPr lang="de-DE"/>
          </a:p>
          <a:p>
            <a:pPr lvl="2"/>
            <a:r>
              <a:rPr lang="de-DE"/>
              <a:t>Dritte Ebene</a:t>
            </a:r>
            <a:endParaRPr lang="de-DE"/>
          </a:p>
          <a:p>
            <a:pPr lvl="3"/>
            <a:r>
              <a:rPr lang="de-DE"/>
              <a:t>Vierte Ebene</a:t>
            </a:r>
            <a:endParaRPr lang="de-DE"/>
          </a:p>
          <a:p>
            <a:pPr lvl="4"/>
            <a:r>
              <a:rPr lang="de-DE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E417959-DF07-4F1B-BDB7-665B1BFB257B}" type="slidenum">
              <a:rPr lang="de-DE" smtClean="0"/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CONFIDENTIAL! 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CONFIDENTIAL! 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CONFIDENTIAL! 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CONFIDENTIAL! 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8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89965">
              <a:defRPr/>
            </a:pPr>
            <a:endParaRPr lang="en-US" sz="9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17959-DF07-4F1B-BDB7-665B1BFB257B}" type="slidenum">
              <a:rPr lang="de-DE" smtClean="0"/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- Do not duplicate or distribute without written permission from Tintometer GmbH.</a:t>
            </a:r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2"/>
          </p:nvPr>
        </p:nvSpPr>
        <p:spPr>
          <a:xfrm>
            <a:off x="580444" y="1336675"/>
            <a:ext cx="7126221" cy="3672647"/>
          </a:xfrm>
          <a:prstGeom prst="roundRect">
            <a:avLst/>
          </a:prstGeom>
          <a:noFill/>
        </p:spPr>
        <p:txBody>
          <a:bodyPr vert="horz">
            <a:no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  <a:p>
            <a:pPr lvl="5"/>
            <a:r>
              <a:rPr lang="en-US" dirty="0"/>
              <a:t>Sixth level</a:t>
            </a:r>
            <a:endParaRPr lang="en-US" dirty="0"/>
          </a:p>
          <a:p>
            <a:pPr lvl="6"/>
            <a:r>
              <a:rPr lang="en-US" dirty="0"/>
              <a:t>Seventh level</a:t>
            </a:r>
            <a:endParaRPr lang="en-US" dirty="0"/>
          </a:p>
          <a:p>
            <a:pPr lvl="7"/>
            <a:r>
              <a:rPr lang="en-US" dirty="0"/>
              <a:t>Eighth level</a:t>
            </a:r>
            <a:endParaRPr lang="en-US" dirty="0"/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0444" y="5645426"/>
            <a:ext cx="3645600" cy="665726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 sz="7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C999AB4-07FF-44B6-97A9-90306BF52BD5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2575" y="6314780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62F1D00-BD13-4404-86B0-79703945A0A7}" type="slidenum">
              <a:rPr lang="en-US" smtClean="0"/>
            </a:fld>
            <a:endParaRPr lang="en-US" dirty="0"/>
          </a:p>
        </p:txBody>
      </p:sp>
      <p:sp>
        <p:nvSpPr>
          <p:cNvPr id="15" name="Auf der gleichen Seite des Rechtecks liegende Ecken abrunden 14"/>
          <p:cNvSpPr/>
          <p:nvPr userDrawn="1"/>
        </p:nvSpPr>
        <p:spPr>
          <a:xfrm rot="5400000">
            <a:off x="2860120" y="2311478"/>
            <a:ext cx="473827" cy="6194069"/>
          </a:xfrm>
          <a:prstGeom prst="round2SameRect">
            <a:avLst/>
          </a:prstGeom>
          <a:solidFill>
            <a:srgbClr val="002C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80444" y="5171599"/>
            <a:ext cx="5208106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b="1"/>
            </a:lvl1pPr>
          </a:lstStyle>
          <a:p>
            <a:r>
              <a:rPr lang="en-US" dirty="0"/>
              <a:t>Click to edit title</a:t>
            </a:r>
            <a:endParaRPr dirty="0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666" y="482702"/>
            <a:ext cx="1030797" cy="845166"/>
          </a:xfrm>
          <a:prstGeom prst="rect">
            <a:avLst/>
          </a:prstGeom>
        </p:spPr>
      </p:pic>
      <p:sp>
        <p:nvSpPr>
          <p:cNvPr id="11" name="Rechteck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2C5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706" y="1710741"/>
            <a:ext cx="8723353" cy="4144963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  <a:p>
            <a:pPr lvl="5"/>
            <a:r>
              <a:rPr lang="en-US" dirty="0"/>
              <a:t>Sixth level</a:t>
            </a:r>
            <a:endParaRPr lang="en-US" dirty="0"/>
          </a:p>
          <a:p>
            <a:pPr lvl="6"/>
            <a:r>
              <a:rPr lang="en-US" dirty="0"/>
              <a:t>Seventh level</a:t>
            </a:r>
            <a:endParaRPr lang="en-US" dirty="0"/>
          </a:p>
          <a:p>
            <a:pPr lvl="7"/>
            <a:r>
              <a:rPr lang="en-US" dirty="0"/>
              <a:t>Eighth level</a:t>
            </a:r>
            <a:endParaRPr lang="en-US" dirty="0"/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56820" y="6423585"/>
            <a:ext cx="786703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706" y="1221537"/>
            <a:ext cx="5992363" cy="53732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0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13" name="Rectangle 6"/>
          <p:cNvSpPr/>
          <p:nvPr userDrawn="1"/>
        </p:nvSpPr>
        <p:spPr>
          <a:xfrm rot="16200000">
            <a:off x="8754608" y="5927994"/>
            <a:ext cx="387758" cy="404103"/>
          </a:xfrm>
          <a:custGeom>
            <a:avLst/>
            <a:gdLst>
              <a:gd name="connsiteX0" fmla="*/ 0 w 387758"/>
              <a:gd name="connsiteY0" fmla="*/ 64628 h 685802"/>
              <a:gd name="connsiteX1" fmla="*/ 64628 w 387758"/>
              <a:gd name="connsiteY1" fmla="*/ 0 h 685802"/>
              <a:gd name="connsiteX2" fmla="*/ 323130 w 387758"/>
              <a:gd name="connsiteY2" fmla="*/ 0 h 685802"/>
              <a:gd name="connsiteX3" fmla="*/ 387758 w 387758"/>
              <a:gd name="connsiteY3" fmla="*/ 64628 h 685802"/>
              <a:gd name="connsiteX4" fmla="*/ 387758 w 387758"/>
              <a:gd name="connsiteY4" fmla="*/ 621174 h 685802"/>
              <a:gd name="connsiteX5" fmla="*/ 323130 w 387758"/>
              <a:gd name="connsiteY5" fmla="*/ 685802 h 685802"/>
              <a:gd name="connsiteX6" fmla="*/ 64628 w 387758"/>
              <a:gd name="connsiteY6" fmla="*/ 685802 h 685802"/>
              <a:gd name="connsiteX7" fmla="*/ 0 w 387758"/>
              <a:gd name="connsiteY7" fmla="*/ 621174 h 685802"/>
              <a:gd name="connsiteX8" fmla="*/ 0 w 387758"/>
              <a:gd name="connsiteY8" fmla="*/ 64628 h 685802"/>
              <a:gd name="connsiteX0-1" fmla="*/ 0 w 387758"/>
              <a:gd name="connsiteY0-2" fmla="*/ 64628 h 689954"/>
              <a:gd name="connsiteX1-3" fmla="*/ 64628 w 387758"/>
              <a:gd name="connsiteY1-4" fmla="*/ 0 h 689954"/>
              <a:gd name="connsiteX2-5" fmla="*/ 323130 w 387758"/>
              <a:gd name="connsiteY2-6" fmla="*/ 0 h 689954"/>
              <a:gd name="connsiteX3-7" fmla="*/ 387758 w 387758"/>
              <a:gd name="connsiteY3-8" fmla="*/ 64628 h 689954"/>
              <a:gd name="connsiteX4-9" fmla="*/ 387758 w 387758"/>
              <a:gd name="connsiteY4-10" fmla="*/ 621174 h 689954"/>
              <a:gd name="connsiteX5-11" fmla="*/ 375571 w 387758"/>
              <a:gd name="connsiteY5-12" fmla="*/ 685799 h 689954"/>
              <a:gd name="connsiteX6-13" fmla="*/ 323130 w 387758"/>
              <a:gd name="connsiteY6-14" fmla="*/ 685802 h 689954"/>
              <a:gd name="connsiteX7-15" fmla="*/ 64628 w 387758"/>
              <a:gd name="connsiteY7-16" fmla="*/ 685802 h 689954"/>
              <a:gd name="connsiteX8-17" fmla="*/ 0 w 387758"/>
              <a:gd name="connsiteY8-18" fmla="*/ 621174 h 689954"/>
              <a:gd name="connsiteX9" fmla="*/ 0 w 387758"/>
              <a:gd name="connsiteY9" fmla="*/ 64628 h 689954"/>
              <a:gd name="connsiteX0-19" fmla="*/ 0 w 387758"/>
              <a:gd name="connsiteY0-20" fmla="*/ 64628 h 689954"/>
              <a:gd name="connsiteX1-21" fmla="*/ 64628 w 387758"/>
              <a:gd name="connsiteY1-22" fmla="*/ 0 h 689954"/>
              <a:gd name="connsiteX2-23" fmla="*/ 323130 w 387758"/>
              <a:gd name="connsiteY2-24" fmla="*/ 0 h 689954"/>
              <a:gd name="connsiteX3-25" fmla="*/ 387758 w 387758"/>
              <a:gd name="connsiteY3-26" fmla="*/ 64628 h 689954"/>
              <a:gd name="connsiteX4-27" fmla="*/ 387758 w 387758"/>
              <a:gd name="connsiteY4-28" fmla="*/ 621174 h 689954"/>
              <a:gd name="connsiteX5-29" fmla="*/ 375571 w 387758"/>
              <a:gd name="connsiteY5-30" fmla="*/ 685799 h 689954"/>
              <a:gd name="connsiteX6-31" fmla="*/ 323130 w 387758"/>
              <a:gd name="connsiteY6-32" fmla="*/ 685802 h 689954"/>
              <a:gd name="connsiteX7-33" fmla="*/ 64628 w 387758"/>
              <a:gd name="connsiteY7-34" fmla="*/ 685802 h 689954"/>
              <a:gd name="connsiteX8-35" fmla="*/ 8859 w 387758"/>
              <a:gd name="connsiteY8-36" fmla="*/ 683418 h 689954"/>
              <a:gd name="connsiteX9-37" fmla="*/ 0 w 387758"/>
              <a:gd name="connsiteY9-38" fmla="*/ 621174 h 689954"/>
              <a:gd name="connsiteX10" fmla="*/ 0 w 387758"/>
              <a:gd name="connsiteY10" fmla="*/ 64628 h 6899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387758" h="689954">
                <a:moveTo>
                  <a:pt x="0" y="64628"/>
                </a:moveTo>
                <a:cubicBezTo>
                  <a:pt x="0" y="28935"/>
                  <a:pt x="28935" y="0"/>
                  <a:pt x="64628" y="0"/>
                </a:cubicBezTo>
                <a:lnTo>
                  <a:pt x="323130" y="0"/>
                </a:lnTo>
                <a:cubicBezTo>
                  <a:pt x="358823" y="0"/>
                  <a:pt x="387758" y="28935"/>
                  <a:pt x="387758" y="64628"/>
                </a:cubicBezTo>
                <a:lnTo>
                  <a:pt x="387758" y="621174"/>
                </a:lnTo>
                <a:cubicBezTo>
                  <a:pt x="384536" y="721527"/>
                  <a:pt x="386342" y="675028"/>
                  <a:pt x="375571" y="685799"/>
                </a:cubicBezTo>
                <a:cubicBezTo>
                  <a:pt x="364800" y="696570"/>
                  <a:pt x="373763" y="682627"/>
                  <a:pt x="323130" y="685802"/>
                </a:cubicBezTo>
                <a:lnTo>
                  <a:pt x="64628" y="685802"/>
                </a:lnTo>
                <a:cubicBezTo>
                  <a:pt x="13837" y="681039"/>
                  <a:pt x="19630" y="694189"/>
                  <a:pt x="8859" y="683418"/>
                </a:cubicBezTo>
                <a:cubicBezTo>
                  <a:pt x="-1912" y="672647"/>
                  <a:pt x="3064" y="719940"/>
                  <a:pt x="0" y="621174"/>
                </a:cubicBezTo>
                <a:lnTo>
                  <a:pt x="0" y="64628"/>
                </a:lnTo>
                <a:close/>
              </a:path>
            </a:pathLst>
          </a:custGeom>
          <a:solidFill>
            <a:srgbClr val="0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lide Number Placeholder 5"/>
          <p:cNvSpPr txBox="1"/>
          <p:nvPr userDrawn="1"/>
        </p:nvSpPr>
        <p:spPr>
          <a:xfrm>
            <a:off x="8619215" y="5936167"/>
            <a:ext cx="524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2F1D00-BD13-4404-86B0-79703945A0A7}" type="slidenum">
              <a:rPr lang="en-US" sz="1200" smtClean="0"/>
            </a:fld>
            <a:endParaRPr lang="en-US" dirty="0"/>
          </a:p>
        </p:txBody>
      </p:sp>
      <p:sp>
        <p:nvSpPr>
          <p:cNvPr id="12" name="Auf der gleichen Seite des Rechtecks liegende Ecken abrunden 11"/>
          <p:cNvSpPr/>
          <p:nvPr userDrawn="1"/>
        </p:nvSpPr>
        <p:spPr>
          <a:xfrm rot="5400000">
            <a:off x="2860121" y="-2106434"/>
            <a:ext cx="473827" cy="6194069"/>
          </a:xfrm>
          <a:prstGeom prst="round2SameRect">
            <a:avLst/>
          </a:prstGeom>
          <a:solidFill>
            <a:srgbClr val="002C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0152" y="758831"/>
            <a:ext cx="5459858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b="1"/>
            </a:lvl1pPr>
          </a:lstStyle>
          <a:p>
            <a:r>
              <a:rPr lang="en-US" dirty="0"/>
              <a:t>Click to edit template</a:t>
            </a:r>
            <a:endParaRPr dirty="0"/>
          </a:p>
        </p:txBody>
      </p:sp>
      <p:sp>
        <p:nvSpPr>
          <p:cNvPr id="11" name="Rechteck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2C5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65674"/>
            <a:ext cx="5370490" cy="4951036"/>
          </a:xfrm>
        </p:spPr>
        <p:txBody>
          <a:bodyPr>
            <a:no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  <a:p>
            <a:pPr lvl="5"/>
            <a:r>
              <a:rPr lang="en-US" dirty="0"/>
              <a:t>Sixth level</a:t>
            </a:r>
            <a:endParaRPr lang="en-US" dirty="0"/>
          </a:p>
          <a:p>
            <a:pPr lvl="6"/>
            <a:r>
              <a:rPr lang="en-US" dirty="0"/>
              <a:t>Seventh level</a:t>
            </a:r>
            <a:endParaRPr lang="en-US" dirty="0"/>
          </a:p>
          <a:p>
            <a:pPr lvl="7"/>
            <a:r>
              <a:rPr lang="en-US" dirty="0"/>
              <a:t>Eighth level</a:t>
            </a:r>
            <a:endParaRPr lang="en-US" dirty="0"/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8356820" y="6423585"/>
            <a:ext cx="786703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5B5083B-8114-4D1D-BE6A-FC47D20BABE3}" type="datetime1">
              <a:rPr lang="en-GB" smtClean="0"/>
            </a:fld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2"/>
          </p:nvPr>
        </p:nvSpPr>
        <p:spPr>
          <a:xfrm>
            <a:off x="0" y="1028352"/>
            <a:ext cx="6194069" cy="53732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0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18" name="Rectangle 6"/>
          <p:cNvSpPr/>
          <p:nvPr userDrawn="1"/>
        </p:nvSpPr>
        <p:spPr>
          <a:xfrm rot="16200000">
            <a:off x="8754608" y="5927994"/>
            <a:ext cx="387758" cy="404103"/>
          </a:xfrm>
          <a:custGeom>
            <a:avLst/>
            <a:gdLst>
              <a:gd name="connsiteX0" fmla="*/ 0 w 387758"/>
              <a:gd name="connsiteY0" fmla="*/ 64628 h 685802"/>
              <a:gd name="connsiteX1" fmla="*/ 64628 w 387758"/>
              <a:gd name="connsiteY1" fmla="*/ 0 h 685802"/>
              <a:gd name="connsiteX2" fmla="*/ 323130 w 387758"/>
              <a:gd name="connsiteY2" fmla="*/ 0 h 685802"/>
              <a:gd name="connsiteX3" fmla="*/ 387758 w 387758"/>
              <a:gd name="connsiteY3" fmla="*/ 64628 h 685802"/>
              <a:gd name="connsiteX4" fmla="*/ 387758 w 387758"/>
              <a:gd name="connsiteY4" fmla="*/ 621174 h 685802"/>
              <a:gd name="connsiteX5" fmla="*/ 323130 w 387758"/>
              <a:gd name="connsiteY5" fmla="*/ 685802 h 685802"/>
              <a:gd name="connsiteX6" fmla="*/ 64628 w 387758"/>
              <a:gd name="connsiteY6" fmla="*/ 685802 h 685802"/>
              <a:gd name="connsiteX7" fmla="*/ 0 w 387758"/>
              <a:gd name="connsiteY7" fmla="*/ 621174 h 685802"/>
              <a:gd name="connsiteX8" fmla="*/ 0 w 387758"/>
              <a:gd name="connsiteY8" fmla="*/ 64628 h 685802"/>
              <a:gd name="connsiteX0-1" fmla="*/ 0 w 387758"/>
              <a:gd name="connsiteY0-2" fmla="*/ 64628 h 689954"/>
              <a:gd name="connsiteX1-3" fmla="*/ 64628 w 387758"/>
              <a:gd name="connsiteY1-4" fmla="*/ 0 h 689954"/>
              <a:gd name="connsiteX2-5" fmla="*/ 323130 w 387758"/>
              <a:gd name="connsiteY2-6" fmla="*/ 0 h 689954"/>
              <a:gd name="connsiteX3-7" fmla="*/ 387758 w 387758"/>
              <a:gd name="connsiteY3-8" fmla="*/ 64628 h 689954"/>
              <a:gd name="connsiteX4-9" fmla="*/ 387758 w 387758"/>
              <a:gd name="connsiteY4-10" fmla="*/ 621174 h 689954"/>
              <a:gd name="connsiteX5-11" fmla="*/ 375571 w 387758"/>
              <a:gd name="connsiteY5-12" fmla="*/ 685799 h 689954"/>
              <a:gd name="connsiteX6-13" fmla="*/ 323130 w 387758"/>
              <a:gd name="connsiteY6-14" fmla="*/ 685802 h 689954"/>
              <a:gd name="connsiteX7-15" fmla="*/ 64628 w 387758"/>
              <a:gd name="connsiteY7-16" fmla="*/ 685802 h 689954"/>
              <a:gd name="connsiteX8-17" fmla="*/ 0 w 387758"/>
              <a:gd name="connsiteY8-18" fmla="*/ 621174 h 689954"/>
              <a:gd name="connsiteX9" fmla="*/ 0 w 387758"/>
              <a:gd name="connsiteY9" fmla="*/ 64628 h 689954"/>
              <a:gd name="connsiteX0-19" fmla="*/ 0 w 387758"/>
              <a:gd name="connsiteY0-20" fmla="*/ 64628 h 689954"/>
              <a:gd name="connsiteX1-21" fmla="*/ 64628 w 387758"/>
              <a:gd name="connsiteY1-22" fmla="*/ 0 h 689954"/>
              <a:gd name="connsiteX2-23" fmla="*/ 323130 w 387758"/>
              <a:gd name="connsiteY2-24" fmla="*/ 0 h 689954"/>
              <a:gd name="connsiteX3-25" fmla="*/ 387758 w 387758"/>
              <a:gd name="connsiteY3-26" fmla="*/ 64628 h 689954"/>
              <a:gd name="connsiteX4-27" fmla="*/ 387758 w 387758"/>
              <a:gd name="connsiteY4-28" fmla="*/ 621174 h 689954"/>
              <a:gd name="connsiteX5-29" fmla="*/ 375571 w 387758"/>
              <a:gd name="connsiteY5-30" fmla="*/ 685799 h 689954"/>
              <a:gd name="connsiteX6-31" fmla="*/ 323130 w 387758"/>
              <a:gd name="connsiteY6-32" fmla="*/ 685802 h 689954"/>
              <a:gd name="connsiteX7-33" fmla="*/ 64628 w 387758"/>
              <a:gd name="connsiteY7-34" fmla="*/ 685802 h 689954"/>
              <a:gd name="connsiteX8-35" fmla="*/ 8859 w 387758"/>
              <a:gd name="connsiteY8-36" fmla="*/ 683418 h 689954"/>
              <a:gd name="connsiteX9-37" fmla="*/ 0 w 387758"/>
              <a:gd name="connsiteY9-38" fmla="*/ 621174 h 689954"/>
              <a:gd name="connsiteX10" fmla="*/ 0 w 387758"/>
              <a:gd name="connsiteY10" fmla="*/ 64628 h 6899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387758" h="689954">
                <a:moveTo>
                  <a:pt x="0" y="64628"/>
                </a:moveTo>
                <a:cubicBezTo>
                  <a:pt x="0" y="28935"/>
                  <a:pt x="28935" y="0"/>
                  <a:pt x="64628" y="0"/>
                </a:cubicBezTo>
                <a:lnTo>
                  <a:pt x="323130" y="0"/>
                </a:lnTo>
                <a:cubicBezTo>
                  <a:pt x="358823" y="0"/>
                  <a:pt x="387758" y="28935"/>
                  <a:pt x="387758" y="64628"/>
                </a:cubicBezTo>
                <a:lnTo>
                  <a:pt x="387758" y="621174"/>
                </a:lnTo>
                <a:cubicBezTo>
                  <a:pt x="384536" y="721527"/>
                  <a:pt x="386342" y="675028"/>
                  <a:pt x="375571" y="685799"/>
                </a:cubicBezTo>
                <a:cubicBezTo>
                  <a:pt x="364800" y="696570"/>
                  <a:pt x="373763" y="682627"/>
                  <a:pt x="323130" y="685802"/>
                </a:cubicBezTo>
                <a:lnTo>
                  <a:pt x="64628" y="685802"/>
                </a:lnTo>
                <a:cubicBezTo>
                  <a:pt x="13837" y="681039"/>
                  <a:pt x="19630" y="694189"/>
                  <a:pt x="8859" y="683418"/>
                </a:cubicBezTo>
                <a:cubicBezTo>
                  <a:pt x="-1912" y="672647"/>
                  <a:pt x="3064" y="719940"/>
                  <a:pt x="0" y="621174"/>
                </a:cubicBezTo>
                <a:lnTo>
                  <a:pt x="0" y="64628"/>
                </a:lnTo>
                <a:close/>
              </a:path>
            </a:pathLst>
          </a:custGeom>
          <a:solidFill>
            <a:srgbClr val="0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lide Number Placeholder 5"/>
          <p:cNvSpPr txBox="1"/>
          <p:nvPr userDrawn="1"/>
        </p:nvSpPr>
        <p:spPr>
          <a:xfrm>
            <a:off x="8619215" y="5936167"/>
            <a:ext cx="524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2F1D00-BD13-4404-86B0-79703945A0A7}" type="slidenum">
              <a:rPr lang="en-US" sz="1200" smtClean="0"/>
            </a:fld>
            <a:endParaRPr lang="en-US" dirty="0"/>
          </a:p>
        </p:txBody>
      </p:sp>
      <p:sp>
        <p:nvSpPr>
          <p:cNvPr id="12" name="Auf der gleichen Seite des Rechtecks liegende Ecken abrunden 13"/>
          <p:cNvSpPr/>
          <p:nvPr userDrawn="1"/>
        </p:nvSpPr>
        <p:spPr>
          <a:xfrm rot="5400000">
            <a:off x="2860121" y="-2305596"/>
            <a:ext cx="473827" cy="6194069"/>
          </a:xfrm>
          <a:prstGeom prst="round2SameRect">
            <a:avLst/>
          </a:prstGeom>
          <a:solidFill>
            <a:srgbClr val="002C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l"/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Click To Edit Template</a:t>
            </a:r>
            <a:endParaRPr lang="de-D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031" y="1985963"/>
            <a:ext cx="9040492" cy="1846567"/>
          </a:xfrm>
          <a:prstGeom prst="roundRect">
            <a:avLst/>
          </a:prstGeom>
        </p:spPr>
        <p:txBody>
          <a:bodyPr>
            <a:no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  <a:p>
            <a:pPr lvl="5"/>
            <a:r>
              <a:rPr lang="en-US" dirty="0"/>
              <a:t>Sixth level</a:t>
            </a:r>
            <a:endParaRPr lang="en-US" dirty="0"/>
          </a:p>
          <a:p>
            <a:pPr lvl="6"/>
            <a:r>
              <a:rPr lang="en-US" dirty="0"/>
              <a:t>Seventh level</a:t>
            </a:r>
            <a:endParaRPr lang="en-US" dirty="0"/>
          </a:p>
          <a:p>
            <a:pPr lvl="7"/>
            <a:r>
              <a:rPr lang="en-US" dirty="0"/>
              <a:t>Eighth level</a:t>
            </a:r>
            <a:endParaRPr lang="en-US" dirty="0"/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484535" y="3832530"/>
            <a:ext cx="4658987" cy="2298396"/>
          </a:xfrm>
          <a:prstGeom prst="roundRect">
            <a:avLst/>
          </a:prstGeom>
        </p:spPr>
        <p:txBody>
          <a:bodyPr>
            <a:no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  <a:p>
            <a:pPr lvl="5"/>
            <a:r>
              <a:rPr lang="en-US" dirty="0"/>
              <a:t>Sixth level</a:t>
            </a:r>
            <a:endParaRPr lang="en-US" dirty="0"/>
          </a:p>
          <a:p>
            <a:pPr lvl="6"/>
            <a:r>
              <a:rPr lang="en-US" dirty="0"/>
              <a:t>Seventh level</a:t>
            </a:r>
            <a:endParaRPr lang="en-US" dirty="0"/>
          </a:p>
          <a:p>
            <a:pPr lvl="7"/>
            <a:r>
              <a:rPr lang="en-US" dirty="0"/>
              <a:t>Eighth level</a:t>
            </a:r>
            <a:endParaRPr lang="en-US" dirty="0"/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8356820" y="6423585"/>
            <a:ext cx="786703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6ED01F4-5621-4F97-89CB-8B04A11F5AB3}" type="datetime1">
              <a:rPr lang="en-GB" smtClean="0"/>
            </a:fld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337448"/>
            <a:ext cx="6194069" cy="53732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0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15" name="Auf der gleichen Seite des Rechtecks liegende Ecken abrunden 14"/>
          <p:cNvSpPr/>
          <p:nvPr userDrawn="1"/>
        </p:nvSpPr>
        <p:spPr>
          <a:xfrm rot="5400000">
            <a:off x="2860121" y="-2160985"/>
            <a:ext cx="473827" cy="6194069"/>
          </a:xfrm>
          <a:prstGeom prst="round2SameRect">
            <a:avLst/>
          </a:prstGeom>
          <a:solidFill>
            <a:srgbClr val="002C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694436"/>
            <a:ext cx="5549900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b="1"/>
            </a:lvl1pPr>
          </a:lstStyle>
          <a:p>
            <a:r>
              <a:rPr lang="en-US" dirty="0"/>
              <a:t>Click to edit template</a:t>
            </a:r>
            <a:endParaRPr dirty="0"/>
          </a:p>
        </p:txBody>
      </p:sp>
      <p:sp>
        <p:nvSpPr>
          <p:cNvPr id="20" name="Rectangle 6"/>
          <p:cNvSpPr/>
          <p:nvPr userDrawn="1"/>
        </p:nvSpPr>
        <p:spPr>
          <a:xfrm rot="16200000">
            <a:off x="8754608" y="5927994"/>
            <a:ext cx="387758" cy="404103"/>
          </a:xfrm>
          <a:custGeom>
            <a:avLst/>
            <a:gdLst>
              <a:gd name="connsiteX0" fmla="*/ 0 w 387758"/>
              <a:gd name="connsiteY0" fmla="*/ 64628 h 685802"/>
              <a:gd name="connsiteX1" fmla="*/ 64628 w 387758"/>
              <a:gd name="connsiteY1" fmla="*/ 0 h 685802"/>
              <a:gd name="connsiteX2" fmla="*/ 323130 w 387758"/>
              <a:gd name="connsiteY2" fmla="*/ 0 h 685802"/>
              <a:gd name="connsiteX3" fmla="*/ 387758 w 387758"/>
              <a:gd name="connsiteY3" fmla="*/ 64628 h 685802"/>
              <a:gd name="connsiteX4" fmla="*/ 387758 w 387758"/>
              <a:gd name="connsiteY4" fmla="*/ 621174 h 685802"/>
              <a:gd name="connsiteX5" fmla="*/ 323130 w 387758"/>
              <a:gd name="connsiteY5" fmla="*/ 685802 h 685802"/>
              <a:gd name="connsiteX6" fmla="*/ 64628 w 387758"/>
              <a:gd name="connsiteY6" fmla="*/ 685802 h 685802"/>
              <a:gd name="connsiteX7" fmla="*/ 0 w 387758"/>
              <a:gd name="connsiteY7" fmla="*/ 621174 h 685802"/>
              <a:gd name="connsiteX8" fmla="*/ 0 w 387758"/>
              <a:gd name="connsiteY8" fmla="*/ 64628 h 685802"/>
              <a:gd name="connsiteX0-1" fmla="*/ 0 w 387758"/>
              <a:gd name="connsiteY0-2" fmla="*/ 64628 h 689954"/>
              <a:gd name="connsiteX1-3" fmla="*/ 64628 w 387758"/>
              <a:gd name="connsiteY1-4" fmla="*/ 0 h 689954"/>
              <a:gd name="connsiteX2-5" fmla="*/ 323130 w 387758"/>
              <a:gd name="connsiteY2-6" fmla="*/ 0 h 689954"/>
              <a:gd name="connsiteX3-7" fmla="*/ 387758 w 387758"/>
              <a:gd name="connsiteY3-8" fmla="*/ 64628 h 689954"/>
              <a:gd name="connsiteX4-9" fmla="*/ 387758 w 387758"/>
              <a:gd name="connsiteY4-10" fmla="*/ 621174 h 689954"/>
              <a:gd name="connsiteX5-11" fmla="*/ 375571 w 387758"/>
              <a:gd name="connsiteY5-12" fmla="*/ 685799 h 689954"/>
              <a:gd name="connsiteX6-13" fmla="*/ 323130 w 387758"/>
              <a:gd name="connsiteY6-14" fmla="*/ 685802 h 689954"/>
              <a:gd name="connsiteX7-15" fmla="*/ 64628 w 387758"/>
              <a:gd name="connsiteY7-16" fmla="*/ 685802 h 689954"/>
              <a:gd name="connsiteX8-17" fmla="*/ 0 w 387758"/>
              <a:gd name="connsiteY8-18" fmla="*/ 621174 h 689954"/>
              <a:gd name="connsiteX9" fmla="*/ 0 w 387758"/>
              <a:gd name="connsiteY9" fmla="*/ 64628 h 689954"/>
              <a:gd name="connsiteX0-19" fmla="*/ 0 w 387758"/>
              <a:gd name="connsiteY0-20" fmla="*/ 64628 h 689954"/>
              <a:gd name="connsiteX1-21" fmla="*/ 64628 w 387758"/>
              <a:gd name="connsiteY1-22" fmla="*/ 0 h 689954"/>
              <a:gd name="connsiteX2-23" fmla="*/ 323130 w 387758"/>
              <a:gd name="connsiteY2-24" fmla="*/ 0 h 689954"/>
              <a:gd name="connsiteX3-25" fmla="*/ 387758 w 387758"/>
              <a:gd name="connsiteY3-26" fmla="*/ 64628 h 689954"/>
              <a:gd name="connsiteX4-27" fmla="*/ 387758 w 387758"/>
              <a:gd name="connsiteY4-28" fmla="*/ 621174 h 689954"/>
              <a:gd name="connsiteX5-29" fmla="*/ 375571 w 387758"/>
              <a:gd name="connsiteY5-30" fmla="*/ 685799 h 689954"/>
              <a:gd name="connsiteX6-31" fmla="*/ 323130 w 387758"/>
              <a:gd name="connsiteY6-32" fmla="*/ 685802 h 689954"/>
              <a:gd name="connsiteX7-33" fmla="*/ 64628 w 387758"/>
              <a:gd name="connsiteY7-34" fmla="*/ 685802 h 689954"/>
              <a:gd name="connsiteX8-35" fmla="*/ 8859 w 387758"/>
              <a:gd name="connsiteY8-36" fmla="*/ 683418 h 689954"/>
              <a:gd name="connsiteX9-37" fmla="*/ 0 w 387758"/>
              <a:gd name="connsiteY9-38" fmla="*/ 621174 h 689954"/>
              <a:gd name="connsiteX10" fmla="*/ 0 w 387758"/>
              <a:gd name="connsiteY10" fmla="*/ 64628 h 6899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387758" h="689954">
                <a:moveTo>
                  <a:pt x="0" y="64628"/>
                </a:moveTo>
                <a:cubicBezTo>
                  <a:pt x="0" y="28935"/>
                  <a:pt x="28935" y="0"/>
                  <a:pt x="64628" y="0"/>
                </a:cubicBezTo>
                <a:lnTo>
                  <a:pt x="323130" y="0"/>
                </a:lnTo>
                <a:cubicBezTo>
                  <a:pt x="358823" y="0"/>
                  <a:pt x="387758" y="28935"/>
                  <a:pt x="387758" y="64628"/>
                </a:cubicBezTo>
                <a:lnTo>
                  <a:pt x="387758" y="621174"/>
                </a:lnTo>
                <a:cubicBezTo>
                  <a:pt x="384536" y="721527"/>
                  <a:pt x="386342" y="675028"/>
                  <a:pt x="375571" y="685799"/>
                </a:cubicBezTo>
                <a:cubicBezTo>
                  <a:pt x="364800" y="696570"/>
                  <a:pt x="373763" y="682627"/>
                  <a:pt x="323130" y="685802"/>
                </a:cubicBezTo>
                <a:lnTo>
                  <a:pt x="64628" y="685802"/>
                </a:lnTo>
                <a:cubicBezTo>
                  <a:pt x="13837" y="681039"/>
                  <a:pt x="19630" y="694189"/>
                  <a:pt x="8859" y="683418"/>
                </a:cubicBezTo>
                <a:cubicBezTo>
                  <a:pt x="-1912" y="672647"/>
                  <a:pt x="3064" y="719940"/>
                  <a:pt x="0" y="621174"/>
                </a:cubicBezTo>
                <a:lnTo>
                  <a:pt x="0" y="64628"/>
                </a:lnTo>
                <a:close/>
              </a:path>
            </a:pathLst>
          </a:custGeom>
          <a:solidFill>
            <a:srgbClr val="0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lide Number Placeholder 5"/>
          <p:cNvSpPr txBox="1"/>
          <p:nvPr userDrawn="1"/>
        </p:nvSpPr>
        <p:spPr>
          <a:xfrm>
            <a:off x="8619215" y="5936167"/>
            <a:ext cx="524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2F1D00-BD13-4404-86B0-79703945A0A7}" type="slidenum">
              <a:rPr lang="en-US" sz="1200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6" y="1985963"/>
            <a:ext cx="3286788" cy="1965960"/>
          </a:xfrm>
        </p:spPr>
        <p:txBody>
          <a:bodyPr>
            <a:no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  <a:p>
            <a:pPr lvl="5"/>
            <a:r>
              <a:rPr lang="en-US" dirty="0"/>
              <a:t>Sixth level</a:t>
            </a:r>
            <a:endParaRPr lang="en-US" dirty="0"/>
          </a:p>
          <a:p>
            <a:pPr lvl="6"/>
            <a:r>
              <a:rPr lang="en-US" dirty="0"/>
              <a:t>Seventh level</a:t>
            </a:r>
            <a:endParaRPr lang="en-US" dirty="0"/>
          </a:p>
          <a:p>
            <a:pPr lvl="7"/>
            <a:r>
              <a:rPr lang="en-US" dirty="0"/>
              <a:t>Eighth level</a:t>
            </a:r>
            <a:endParaRPr lang="en-US" dirty="0"/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826935" y="1985963"/>
            <a:ext cx="2958371" cy="4140200"/>
          </a:xfrm>
        </p:spPr>
        <p:txBody>
          <a:bodyPr>
            <a:no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  <a:p>
            <a:pPr lvl="5"/>
            <a:r>
              <a:rPr lang="en-US" dirty="0"/>
              <a:t>Sixth level</a:t>
            </a:r>
            <a:endParaRPr lang="en-US" dirty="0"/>
          </a:p>
          <a:p>
            <a:pPr lvl="6"/>
            <a:r>
              <a:rPr lang="en-US" dirty="0"/>
              <a:t>Seventh level</a:t>
            </a:r>
            <a:endParaRPr lang="en-US" dirty="0"/>
          </a:p>
          <a:p>
            <a:pPr lvl="7"/>
            <a:r>
              <a:rPr lang="en-US" dirty="0"/>
              <a:t>Eighth level</a:t>
            </a:r>
            <a:endParaRPr lang="en-US" dirty="0"/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6" y="4169664"/>
            <a:ext cx="3286788" cy="1965960"/>
          </a:xfrm>
        </p:spPr>
        <p:txBody>
          <a:bodyPr>
            <a:no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  <a:p>
            <a:pPr lvl="5"/>
            <a:r>
              <a:rPr lang="en-US" dirty="0"/>
              <a:t>Sixth level</a:t>
            </a:r>
            <a:endParaRPr lang="en-US" dirty="0"/>
          </a:p>
          <a:p>
            <a:pPr lvl="6"/>
            <a:r>
              <a:rPr lang="en-US" dirty="0"/>
              <a:t>Seventh level</a:t>
            </a:r>
            <a:endParaRPr lang="en-US" dirty="0"/>
          </a:p>
          <a:p>
            <a:pPr lvl="7"/>
            <a:r>
              <a:rPr lang="en-US" dirty="0"/>
              <a:t>Eighth level</a:t>
            </a:r>
            <a:endParaRPr lang="en-US" dirty="0"/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8356820" y="6431536"/>
            <a:ext cx="786703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034610-4484-4477-A647-E29B8E8BC0BB}" type="datetime1">
              <a:rPr lang="en-GB" smtClean="0"/>
            </a:fld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6936" y="1337448"/>
            <a:ext cx="5367133" cy="53732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0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15" name="Auf der gleichen Seite des Rechtecks liegende Ecken abrunden 14"/>
          <p:cNvSpPr/>
          <p:nvPr userDrawn="1"/>
        </p:nvSpPr>
        <p:spPr>
          <a:xfrm rot="5400000">
            <a:off x="2860121" y="-2006437"/>
            <a:ext cx="473827" cy="6194069"/>
          </a:xfrm>
          <a:prstGeom prst="round2SameRect">
            <a:avLst/>
          </a:prstGeom>
          <a:solidFill>
            <a:srgbClr val="002C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26936" y="848984"/>
            <a:ext cx="4722964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b="1"/>
            </a:lvl1pPr>
          </a:lstStyle>
          <a:p>
            <a:r>
              <a:rPr lang="en-US" dirty="0"/>
              <a:t>Click to edit template</a:t>
            </a:r>
            <a:endParaRPr dirty="0"/>
          </a:p>
        </p:txBody>
      </p:sp>
      <p:sp>
        <p:nvSpPr>
          <p:cNvPr id="21" name="Rectangle 6"/>
          <p:cNvSpPr/>
          <p:nvPr userDrawn="1"/>
        </p:nvSpPr>
        <p:spPr>
          <a:xfrm rot="16200000">
            <a:off x="8754608" y="5927994"/>
            <a:ext cx="387758" cy="404103"/>
          </a:xfrm>
          <a:custGeom>
            <a:avLst/>
            <a:gdLst>
              <a:gd name="connsiteX0" fmla="*/ 0 w 387758"/>
              <a:gd name="connsiteY0" fmla="*/ 64628 h 685802"/>
              <a:gd name="connsiteX1" fmla="*/ 64628 w 387758"/>
              <a:gd name="connsiteY1" fmla="*/ 0 h 685802"/>
              <a:gd name="connsiteX2" fmla="*/ 323130 w 387758"/>
              <a:gd name="connsiteY2" fmla="*/ 0 h 685802"/>
              <a:gd name="connsiteX3" fmla="*/ 387758 w 387758"/>
              <a:gd name="connsiteY3" fmla="*/ 64628 h 685802"/>
              <a:gd name="connsiteX4" fmla="*/ 387758 w 387758"/>
              <a:gd name="connsiteY4" fmla="*/ 621174 h 685802"/>
              <a:gd name="connsiteX5" fmla="*/ 323130 w 387758"/>
              <a:gd name="connsiteY5" fmla="*/ 685802 h 685802"/>
              <a:gd name="connsiteX6" fmla="*/ 64628 w 387758"/>
              <a:gd name="connsiteY6" fmla="*/ 685802 h 685802"/>
              <a:gd name="connsiteX7" fmla="*/ 0 w 387758"/>
              <a:gd name="connsiteY7" fmla="*/ 621174 h 685802"/>
              <a:gd name="connsiteX8" fmla="*/ 0 w 387758"/>
              <a:gd name="connsiteY8" fmla="*/ 64628 h 685802"/>
              <a:gd name="connsiteX0-1" fmla="*/ 0 w 387758"/>
              <a:gd name="connsiteY0-2" fmla="*/ 64628 h 689954"/>
              <a:gd name="connsiteX1-3" fmla="*/ 64628 w 387758"/>
              <a:gd name="connsiteY1-4" fmla="*/ 0 h 689954"/>
              <a:gd name="connsiteX2-5" fmla="*/ 323130 w 387758"/>
              <a:gd name="connsiteY2-6" fmla="*/ 0 h 689954"/>
              <a:gd name="connsiteX3-7" fmla="*/ 387758 w 387758"/>
              <a:gd name="connsiteY3-8" fmla="*/ 64628 h 689954"/>
              <a:gd name="connsiteX4-9" fmla="*/ 387758 w 387758"/>
              <a:gd name="connsiteY4-10" fmla="*/ 621174 h 689954"/>
              <a:gd name="connsiteX5-11" fmla="*/ 375571 w 387758"/>
              <a:gd name="connsiteY5-12" fmla="*/ 685799 h 689954"/>
              <a:gd name="connsiteX6-13" fmla="*/ 323130 w 387758"/>
              <a:gd name="connsiteY6-14" fmla="*/ 685802 h 689954"/>
              <a:gd name="connsiteX7-15" fmla="*/ 64628 w 387758"/>
              <a:gd name="connsiteY7-16" fmla="*/ 685802 h 689954"/>
              <a:gd name="connsiteX8-17" fmla="*/ 0 w 387758"/>
              <a:gd name="connsiteY8-18" fmla="*/ 621174 h 689954"/>
              <a:gd name="connsiteX9" fmla="*/ 0 w 387758"/>
              <a:gd name="connsiteY9" fmla="*/ 64628 h 689954"/>
              <a:gd name="connsiteX0-19" fmla="*/ 0 w 387758"/>
              <a:gd name="connsiteY0-20" fmla="*/ 64628 h 689954"/>
              <a:gd name="connsiteX1-21" fmla="*/ 64628 w 387758"/>
              <a:gd name="connsiteY1-22" fmla="*/ 0 h 689954"/>
              <a:gd name="connsiteX2-23" fmla="*/ 323130 w 387758"/>
              <a:gd name="connsiteY2-24" fmla="*/ 0 h 689954"/>
              <a:gd name="connsiteX3-25" fmla="*/ 387758 w 387758"/>
              <a:gd name="connsiteY3-26" fmla="*/ 64628 h 689954"/>
              <a:gd name="connsiteX4-27" fmla="*/ 387758 w 387758"/>
              <a:gd name="connsiteY4-28" fmla="*/ 621174 h 689954"/>
              <a:gd name="connsiteX5-29" fmla="*/ 375571 w 387758"/>
              <a:gd name="connsiteY5-30" fmla="*/ 685799 h 689954"/>
              <a:gd name="connsiteX6-31" fmla="*/ 323130 w 387758"/>
              <a:gd name="connsiteY6-32" fmla="*/ 685802 h 689954"/>
              <a:gd name="connsiteX7-33" fmla="*/ 64628 w 387758"/>
              <a:gd name="connsiteY7-34" fmla="*/ 685802 h 689954"/>
              <a:gd name="connsiteX8-35" fmla="*/ 8859 w 387758"/>
              <a:gd name="connsiteY8-36" fmla="*/ 683418 h 689954"/>
              <a:gd name="connsiteX9-37" fmla="*/ 0 w 387758"/>
              <a:gd name="connsiteY9-38" fmla="*/ 621174 h 689954"/>
              <a:gd name="connsiteX10" fmla="*/ 0 w 387758"/>
              <a:gd name="connsiteY10" fmla="*/ 64628 h 6899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387758" h="689954">
                <a:moveTo>
                  <a:pt x="0" y="64628"/>
                </a:moveTo>
                <a:cubicBezTo>
                  <a:pt x="0" y="28935"/>
                  <a:pt x="28935" y="0"/>
                  <a:pt x="64628" y="0"/>
                </a:cubicBezTo>
                <a:lnTo>
                  <a:pt x="323130" y="0"/>
                </a:lnTo>
                <a:cubicBezTo>
                  <a:pt x="358823" y="0"/>
                  <a:pt x="387758" y="28935"/>
                  <a:pt x="387758" y="64628"/>
                </a:cubicBezTo>
                <a:lnTo>
                  <a:pt x="387758" y="621174"/>
                </a:lnTo>
                <a:cubicBezTo>
                  <a:pt x="384536" y="721527"/>
                  <a:pt x="386342" y="675028"/>
                  <a:pt x="375571" y="685799"/>
                </a:cubicBezTo>
                <a:cubicBezTo>
                  <a:pt x="364800" y="696570"/>
                  <a:pt x="373763" y="682627"/>
                  <a:pt x="323130" y="685802"/>
                </a:cubicBezTo>
                <a:lnTo>
                  <a:pt x="64628" y="685802"/>
                </a:lnTo>
                <a:cubicBezTo>
                  <a:pt x="13837" y="681039"/>
                  <a:pt x="19630" y="694189"/>
                  <a:pt x="8859" y="683418"/>
                </a:cubicBezTo>
                <a:cubicBezTo>
                  <a:pt x="-1912" y="672647"/>
                  <a:pt x="3064" y="719940"/>
                  <a:pt x="0" y="621174"/>
                </a:cubicBezTo>
                <a:lnTo>
                  <a:pt x="0" y="64628"/>
                </a:lnTo>
                <a:close/>
              </a:path>
            </a:pathLst>
          </a:custGeom>
          <a:solidFill>
            <a:srgbClr val="0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lide Number Placeholder 5"/>
          <p:cNvSpPr txBox="1"/>
          <p:nvPr userDrawn="1"/>
        </p:nvSpPr>
        <p:spPr>
          <a:xfrm>
            <a:off x="8619215" y="5936167"/>
            <a:ext cx="524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2F1D00-BD13-4404-86B0-79703945A0A7}" type="slidenum">
              <a:rPr lang="en-US" sz="1200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27087" y="487362"/>
            <a:ext cx="2436066" cy="1754906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22750" y="3995737"/>
            <a:ext cx="3497263" cy="214788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2400" b="1" baseline="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3"/>
          <p:cNvSpPr txBox="1"/>
          <p:nvPr userDrawn="1"/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www.lovibond.com; Name</a:t>
            </a:r>
            <a:r>
              <a:rPr lang="en-US" sz="700" baseline="0" dirty="0"/>
              <a:t> presenter</a:t>
            </a:r>
            <a:endParaRPr lang="en-US" sz="700" dirty="0"/>
          </a:p>
        </p:txBody>
      </p:sp>
      <p:sp>
        <p:nvSpPr>
          <p:cNvPr id="19" name="Auf der gleichen Seite des Rechtecks liegende Ecken abrunden 18"/>
          <p:cNvSpPr/>
          <p:nvPr userDrawn="1"/>
        </p:nvSpPr>
        <p:spPr>
          <a:xfrm rot="5400000" flipH="1" flipV="1">
            <a:off x="6315803" y="1167539"/>
            <a:ext cx="440343" cy="5216055"/>
          </a:xfrm>
          <a:prstGeom prst="round2SameRect">
            <a:avLst/>
          </a:prstGeom>
          <a:solidFill>
            <a:srgbClr val="002C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210678" y="3555395"/>
            <a:ext cx="4535758" cy="440341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b="1"/>
            </a:lvl1pPr>
          </a:lstStyle>
          <a:p>
            <a:r>
              <a:rPr lang="en-US" dirty="0"/>
              <a:t>Click to edit template</a:t>
            </a:r>
            <a:endParaRPr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8356820" y="6423585"/>
            <a:ext cx="786703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28956A-09B9-4A0B-BA17-ED1929F2BF8F}" type="datetime1">
              <a:rPr lang="en-GB" smtClean="0"/>
            </a:fld>
            <a:endParaRPr lang="en-US" dirty="0"/>
          </a:p>
        </p:txBody>
      </p:sp>
      <p:sp>
        <p:nvSpPr>
          <p:cNvPr id="18" name="Rectangle 6"/>
          <p:cNvSpPr/>
          <p:nvPr userDrawn="1"/>
        </p:nvSpPr>
        <p:spPr>
          <a:xfrm rot="16200000">
            <a:off x="8754608" y="5927994"/>
            <a:ext cx="387758" cy="404103"/>
          </a:xfrm>
          <a:custGeom>
            <a:avLst/>
            <a:gdLst>
              <a:gd name="connsiteX0" fmla="*/ 0 w 387758"/>
              <a:gd name="connsiteY0" fmla="*/ 64628 h 685802"/>
              <a:gd name="connsiteX1" fmla="*/ 64628 w 387758"/>
              <a:gd name="connsiteY1" fmla="*/ 0 h 685802"/>
              <a:gd name="connsiteX2" fmla="*/ 323130 w 387758"/>
              <a:gd name="connsiteY2" fmla="*/ 0 h 685802"/>
              <a:gd name="connsiteX3" fmla="*/ 387758 w 387758"/>
              <a:gd name="connsiteY3" fmla="*/ 64628 h 685802"/>
              <a:gd name="connsiteX4" fmla="*/ 387758 w 387758"/>
              <a:gd name="connsiteY4" fmla="*/ 621174 h 685802"/>
              <a:gd name="connsiteX5" fmla="*/ 323130 w 387758"/>
              <a:gd name="connsiteY5" fmla="*/ 685802 h 685802"/>
              <a:gd name="connsiteX6" fmla="*/ 64628 w 387758"/>
              <a:gd name="connsiteY6" fmla="*/ 685802 h 685802"/>
              <a:gd name="connsiteX7" fmla="*/ 0 w 387758"/>
              <a:gd name="connsiteY7" fmla="*/ 621174 h 685802"/>
              <a:gd name="connsiteX8" fmla="*/ 0 w 387758"/>
              <a:gd name="connsiteY8" fmla="*/ 64628 h 685802"/>
              <a:gd name="connsiteX0-1" fmla="*/ 0 w 387758"/>
              <a:gd name="connsiteY0-2" fmla="*/ 64628 h 689954"/>
              <a:gd name="connsiteX1-3" fmla="*/ 64628 w 387758"/>
              <a:gd name="connsiteY1-4" fmla="*/ 0 h 689954"/>
              <a:gd name="connsiteX2-5" fmla="*/ 323130 w 387758"/>
              <a:gd name="connsiteY2-6" fmla="*/ 0 h 689954"/>
              <a:gd name="connsiteX3-7" fmla="*/ 387758 w 387758"/>
              <a:gd name="connsiteY3-8" fmla="*/ 64628 h 689954"/>
              <a:gd name="connsiteX4-9" fmla="*/ 387758 w 387758"/>
              <a:gd name="connsiteY4-10" fmla="*/ 621174 h 689954"/>
              <a:gd name="connsiteX5-11" fmla="*/ 375571 w 387758"/>
              <a:gd name="connsiteY5-12" fmla="*/ 685799 h 689954"/>
              <a:gd name="connsiteX6-13" fmla="*/ 323130 w 387758"/>
              <a:gd name="connsiteY6-14" fmla="*/ 685802 h 689954"/>
              <a:gd name="connsiteX7-15" fmla="*/ 64628 w 387758"/>
              <a:gd name="connsiteY7-16" fmla="*/ 685802 h 689954"/>
              <a:gd name="connsiteX8-17" fmla="*/ 0 w 387758"/>
              <a:gd name="connsiteY8-18" fmla="*/ 621174 h 689954"/>
              <a:gd name="connsiteX9" fmla="*/ 0 w 387758"/>
              <a:gd name="connsiteY9" fmla="*/ 64628 h 689954"/>
              <a:gd name="connsiteX0-19" fmla="*/ 0 w 387758"/>
              <a:gd name="connsiteY0-20" fmla="*/ 64628 h 689954"/>
              <a:gd name="connsiteX1-21" fmla="*/ 64628 w 387758"/>
              <a:gd name="connsiteY1-22" fmla="*/ 0 h 689954"/>
              <a:gd name="connsiteX2-23" fmla="*/ 323130 w 387758"/>
              <a:gd name="connsiteY2-24" fmla="*/ 0 h 689954"/>
              <a:gd name="connsiteX3-25" fmla="*/ 387758 w 387758"/>
              <a:gd name="connsiteY3-26" fmla="*/ 64628 h 689954"/>
              <a:gd name="connsiteX4-27" fmla="*/ 387758 w 387758"/>
              <a:gd name="connsiteY4-28" fmla="*/ 621174 h 689954"/>
              <a:gd name="connsiteX5-29" fmla="*/ 375571 w 387758"/>
              <a:gd name="connsiteY5-30" fmla="*/ 685799 h 689954"/>
              <a:gd name="connsiteX6-31" fmla="*/ 323130 w 387758"/>
              <a:gd name="connsiteY6-32" fmla="*/ 685802 h 689954"/>
              <a:gd name="connsiteX7-33" fmla="*/ 64628 w 387758"/>
              <a:gd name="connsiteY7-34" fmla="*/ 685802 h 689954"/>
              <a:gd name="connsiteX8-35" fmla="*/ 8859 w 387758"/>
              <a:gd name="connsiteY8-36" fmla="*/ 683418 h 689954"/>
              <a:gd name="connsiteX9-37" fmla="*/ 0 w 387758"/>
              <a:gd name="connsiteY9-38" fmla="*/ 621174 h 689954"/>
              <a:gd name="connsiteX10" fmla="*/ 0 w 387758"/>
              <a:gd name="connsiteY10" fmla="*/ 64628 h 6899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387758" h="689954">
                <a:moveTo>
                  <a:pt x="0" y="64628"/>
                </a:moveTo>
                <a:cubicBezTo>
                  <a:pt x="0" y="28935"/>
                  <a:pt x="28935" y="0"/>
                  <a:pt x="64628" y="0"/>
                </a:cubicBezTo>
                <a:lnTo>
                  <a:pt x="323130" y="0"/>
                </a:lnTo>
                <a:cubicBezTo>
                  <a:pt x="358823" y="0"/>
                  <a:pt x="387758" y="28935"/>
                  <a:pt x="387758" y="64628"/>
                </a:cubicBezTo>
                <a:lnTo>
                  <a:pt x="387758" y="621174"/>
                </a:lnTo>
                <a:cubicBezTo>
                  <a:pt x="384536" y="721527"/>
                  <a:pt x="386342" y="675028"/>
                  <a:pt x="375571" y="685799"/>
                </a:cubicBezTo>
                <a:cubicBezTo>
                  <a:pt x="364800" y="696570"/>
                  <a:pt x="373763" y="682627"/>
                  <a:pt x="323130" y="685802"/>
                </a:cubicBezTo>
                <a:lnTo>
                  <a:pt x="64628" y="685802"/>
                </a:lnTo>
                <a:cubicBezTo>
                  <a:pt x="13837" y="681039"/>
                  <a:pt x="19630" y="694189"/>
                  <a:pt x="8859" y="683418"/>
                </a:cubicBezTo>
                <a:cubicBezTo>
                  <a:pt x="-1912" y="672647"/>
                  <a:pt x="3064" y="719940"/>
                  <a:pt x="0" y="621174"/>
                </a:cubicBezTo>
                <a:lnTo>
                  <a:pt x="0" y="64628"/>
                </a:lnTo>
                <a:close/>
              </a:path>
            </a:pathLst>
          </a:custGeom>
          <a:solidFill>
            <a:srgbClr val="0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lide Number Placeholder 5"/>
          <p:cNvSpPr txBox="1"/>
          <p:nvPr userDrawn="1"/>
        </p:nvSpPr>
        <p:spPr>
          <a:xfrm>
            <a:off x="8619215" y="5936167"/>
            <a:ext cx="524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2F1D00-BD13-4404-86B0-79703945A0A7}" type="slidenum">
              <a:rPr lang="en-US" sz="1200" smtClean="0"/>
            </a:fld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1"/>
          </p:nvPr>
        </p:nvSpPr>
        <p:spPr>
          <a:xfrm>
            <a:off x="827087" y="2453522"/>
            <a:ext cx="2436066" cy="1754906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idx="12"/>
          </p:nvPr>
        </p:nvSpPr>
        <p:spPr>
          <a:xfrm>
            <a:off x="827087" y="4390045"/>
            <a:ext cx="2436066" cy="1754906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475081"/>
            <a:ext cx="6824809" cy="4187952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2400" b="1" baseline="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ubtitle 2"/>
          <p:cNvSpPr>
            <a:spLocks noGrp="1"/>
          </p:cNvSpPr>
          <p:nvPr>
            <p:ph type="subTitle" idx="12"/>
          </p:nvPr>
        </p:nvSpPr>
        <p:spPr>
          <a:xfrm>
            <a:off x="282858" y="5645426"/>
            <a:ext cx="5020662" cy="665726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15" name="Auf der gleichen Seite des Rechtecks liegende Ecken abrunden 14"/>
          <p:cNvSpPr/>
          <p:nvPr userDrawn="1"/>
        </p:nvSpPr>
        <p:spPr>
          <a:xfrm rot="5400000">
            <a:off x="2864094" y="2307504"/>
            <a:ext cx="473827" cy="6202019"/>
          </a:xfrm>
          <a:prstGeom prst="round2SameRect">
            <a:avLst/>
          </a:prstGeom>
          <a:solidFill>
            <a:srgbClr val="002C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82575" y="5171599"/>
            <a:ext cx="4400743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b="1"/>
            </a:lvl1pPr>
          </a:lstStyle>
          <a:p>
            <a:r>
              <a:rPr lang="en-US" dirty="0"/>
              <a:t>Click to edit template</a:t>
            </a:r>
            <a:endParaRPr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8356820" y="6423585"/>
            <a:ext cx="786703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E88DF55-BB2C-4E79-A49E-5EBF89A8CE38}" type="datetime1">
              <a:rPr lang="en-GB" smtClean="0"/>
            </a:fld>
            <a:endParaRPr lang="en-US" dirty="0"/>
          </a:p>
        </p:txBody>
      </p:sp>
      <p:sp>
        <p:nvSpPr>
          <p:cNvPr id="16" name="Rectangle 6"/>
          <p:cNvSpPr/>
          <p:nvPr userDrawn="1"/>
        </p:nvSpPr>
        <p:spPr>
          <a:xfrm rot="16200000">
            <a:off x="8754608" y="5927994"/>
            <a:ext cx="387758" cy="404103"/>
          </a:xfrm>
          <a:custGeom>
            <a:avLst/>
            <a:gdLst>
              <a:gd name="connsiteX0" fmla="*/ 0 w 387758"/>
              <a:gd name="connsiteY0" fmla="*/ 64628 h 685802"/>
              <a:gd name="connsiteX1" fmla="*/ 64628 w 387758"/>
              <a:gd name="connsiteY1" fmla="*/ 0 h 685802"/>
              <a:gd name="connsiteX2" fmla="*/ 323130 w 387758"/>
              <a:gd name="connsiteY2" fmla="*/ 0 h 685802"/>
              <a:gd name="connsiteX3" fmla="*/ 387758 w 387758"/>
              <a:gd name="connsiteY3" fmla="*/ 64628 h 685802"/>
              <a:gd name="connsiteX4" fmla="*/ 387758 w 387758"/>
              <a:gd name="connsiteY4" fmla="*/ 621174 h 685802"/>
              <a:gd name="connsiteX5" fmla="*/ 323130 w 387758"/>
              <a:gd name="connsiteY5" fmla="*/ 685802 h 685802"/>
              <a:gd name="connsiteX6" fmla="*/ 64628 w 387758"/>
              <a:gd name="connsiteY6" fmla="*/ 685802 h 685802"/>
              <a:gd name="connsiteX7" fmla="*/ 0 w 387758"/>
              <a:gd name="connsiteY7" fmla="*/ 621174 h 685802"/>
              <a:gd name="connsiteX8" fmla="*/ 0 w 387758"/>
              <a:gd name="connsiteY8" fmla="*/ 64628 h 685802"/>
              <a:gd name="connsiteX0-1" fmla="*/ 0 w 387758"/>
              <a:gd name="connsiteY0-2" fmla="*/ 64628 h 689954"/>
              <a:gd name="connsiteX1-3" fmla="*/ 64628 w 387758"/>
              <a:gd name="connsiteY1-4" fmla="*/ 0 h 689954"/>
              <a:gd name="connsiteX2-5" fmla="*/ 323130 w 387758"/>
              <a:gd name="connsiteY2-6" fmla="*/ 0 h 689954"/>
              <a:gd name="connsiteX3-7" fmla="*/ 387758 w 387758"/>
              <a:gd name="connsiteY3-8" fmla="*/ 64628 h 689954"/>
              <a:gd name="connsiteX4-9" fmla="*/ 387758 w 387758"/>
              <a:gd name="connsiteY4-10" fmla="*/ 621174 h 689954"/>
              <a:gd name="connsiteX5-11" fmla="*/ 375571 w 387758"/>
              <a:gd name="connsiteY5-12" fmla="*/ 685799 h 689954"/>
              <a:gd name="connsiteX6-13" fmla="*/ 323130 w 387758"/>
              <a:gd name="connsiteY6-14" fmla="*/ 685802 h 689954"/>
              <a:gd name="connsiteX7-15" fmla="*/ 64628 w 387758"/>
              <a:gd name="connsiteY7-16" fmla="*/ 685802 h 689954"/>
              <a:gd name="connsiteX8-17" fmla="*/ 0 w 387758"/>
              <a:gd name="connsiteY8-18" fmla="*/ 621174 h 689954"/>
              <a:gd name="connsiteX9" fmla="*/ 0 w 387758"/>
              <a:gd name="connsiteY9" fmla="*/ 64628 h 689954"/>
              <a:gd name="connsiteX0-19" fmla="*/ 0 w 387758"/>
              <a:gd name="connsiteY0-20" fmla="*/ 64628 h 689954"/>
              <a:gd name="connsiteX1-21" fmla="*/ 64628 w 387758"/>
              <a:gd name="connsiteY1-22" fmla="*/ 0 h 689954"/>
              <a:gd name="connsiteX2-23" fmla="*/ 323130 w 387758"/>
              <a:gd name="connsiteY2-24" fmla="*/ 0 h 689954"/>
              <a:gd name="connsiteX3-25" fmla="*/ 387758 w 387758"/>
              <a:gd name="connsiteY3-26" fmla="*/ 64628 h 689954"/>
              <a:gd name="connsiteX4-27" fmla="*/ 387758 w 387758"/>
              <a:gd name="connsiteY4-28" fmla="*/ 621174 h 689954"/>
              <a:gd name="connsiteX5-29" fmla="*/ 375571 w 387758"/>
              <a:gd name="connsiteY5-30" fmla="*/ 685799 h 689954"/>
              <a:gd name="connsiteX6-31" fmla="*/ 323130 w 387758"/>
              <a:gd name="connsiteY6-32" fmla="*/ 685802 h 689954"/>
              <a:gd name="connsiteX7-33" fmla="*/ 64628 w 387758"/>
              <a:gd name="connsiteY7-34" fmla="*/ 685802 h 689954"/>
              <a:gd name="connsiteX8-35" fmla="*/ 8859 w 387758"/>
              <a:gd name="connsiteY8-36" fmla="*/ 683418 h 689954"/>
              <a:gd name="connsiteX9-37" fmla="*/ 0 w 387758"/>
              <a:gd name="connsiteY9-38" fmla="*/ 621174 h 689954"/>
              <a:gd name="connsiteX10" fmla="*/ 0 w 387758"/>
              <a:gd name="connsiteY10" fmla="*/ 64628 h 6899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387758" h="689954">
                <a:moveTo>
                  <a:pt x="0" y="64628"/>
                </a:moveTo>
                <a:cubicBezTo>
                  <a:pt x="0" y="28935"/>
                  <a:pt x="28935" y="0"/>
                  <a:pt x="64628" y="0"/>
                </a:cubicBezTo>
                <a:lnTo>
                  <a:pt x="323130" y="0"/>
                </a:lnTo>
                <a:cubicBezTo>
                  <a:pt x="358823" y="0"/>
                  <a:pt x="387758" y="28935"/>
                  <a:pt x="387758" y="64628"/>
                </a:cubicBezTo>
                <a:lnTo>
                  <a:pt x="387758" y="621174"/>
                </a:lnTo>
                <a:cubicBezTo>
                  <a:pt x="384536" y="721527"/>
                  <a:pt x="386342" y="675028"/>
                  <a:pt x="375571" y="685799"/>
                </a:cubicBezTo>
                <a:cubicBezTo>
                  <a:pt x="364800" y="696570"/>
                  <a:pt x="373763" y="682627"/>
                  <a:pt x="323130" y="685802"/>
                </a:cubicBezTo>
                <a:lnTo>
                  <a:pt x="64628" y="685802"/>
                </a:lnTo>
                <a:cubicBezTo>
                  <a:pt x="13837" y="681039"/>
                  <a:pt x="19630" y="694189"/>
                  <a:pt x="8859" y="683418"/>
                </a:cubicBezTo>
                <a:cubicBezTo>
                  <a:pt x="-1912" y="672647"/>
                  <a:pt x="3064" y="719940"/>
                  <a:pt x="0" y="621174"/>
                </a:cubicBezTo>
                <a:lnTo>
                  <a:pt x="0" y="64628"/>
                </a:lnTo>
                <a:close/>
              </a:path>
            </a:pathLst>
          </a:custGeom>
          <a:solidFill>
            <a:srgbClr val="0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lide Number Placeholder 5"/>
          <p:cNvSpPr txBox="1"/>
          <p:nvPr userDrawn="1"/>
        </p:nvSpPr>
        <p:spPr>
          <a:xfrm>
            <a:off x="8619215" y="5936167"/>
            <a:ext cx="524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2F1D00-BD13-4404-86B0-79703945A0A7}" type="slidenum">
              <a:rPr lang="en-US" sz="1200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E94F-D488-477F-8AD8-0C558734A2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B25F3-B5EB-4D51-960B-282BBF6171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E94F-D488-477F-8AD8-0C558734A2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B25F3-B5EB-4D51-960B-282BBF6171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ound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  <a:p>
            <a:pPr lvl="5"/>
            <a:r>
              <a:rPr lang="en-US" dirty="0"/>
              <a:t>Sixth level</a:t>
            </a:r>
            <a:endParaRPr lang="en-US" dirty="0"/>
          </a:p>
          <a:p>
            <a:pPr lvl="6"/>
            <a:r>
              <a:rPr lang="en-US" dirty="0"/>
              <a:t>Seventh level</a:t>
            </a:r>
            <a:endParaRPr lang="en-US" dirty="0"/>
          </a:p>
          <a:p>
            <a:pPr lvl="7"/>
            <a:r>
              <a:rPr lang="en-US" dirty="0"/>
              <a:t>Eighth level</a:t>
            </a:r>
            <a:endParaRPr lang="en-US" dirty="0"/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5BA978B-33DE-460A-9216-870E23CA5F7E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0000" y="2520000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62F1D00-BD13-4404-86B0-79703945A0A7}" type="slidenum">
              <a:rPr lang="en-US" smtClean="0"/>
            </a:fld>
            <a:endParaRPr lang="en-US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666" y="482702"/>
            <a:ext cx="1030797" cy="845166"/>
          </a:xfrm>
          <a:prstGeom prst="rect">
            <a:avLst/>
          </a:prstGeom>
        </p:spPr>
      </p:pic>
      <p:sp>
        <p:nvSpPr>
          <p:cNvPr id="2" name="Rechteck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2C5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rgbClr val="002C52"/>
        </a:buClr>
        <a:buSzPct val="75000"/>
        <a:buFont typeface="Arial" panose="020B0604020202020204" pitchFamily="34" charset="0"/>
        <a:buChar char="•"/>
        <a:defRPr sz="2000" kern="1200">
          <a:solidFill>
            <a:srgbClr val="002C5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spcBef>
          <a:spcPts val="600"/>
        </a:spcBef>
        <a:buClr>
          <a:srgbClr val="002C52"/>
        </a:buClr>
        <a:buSzPct val="75000"/>
        <a:buFont typeface="Arial" panose="020B0604020202020204" pitchFamily="34" charset="0"/>
        <a:buChar char="•"/>
        <a:defRPr sz="1800" kern="1200">
          <a:solidFill>
            <a:srgbClr val="002C5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spcBef>
          <a:spcPts val="600"/>
        </a:spcBef>
        <a:buClr>
          <a:srgbClr val="002C52"/>
        </a:buClr>
        <a:buSzPct val="75000"/>
        <a:buFont typeface="Arial" panose="020B0604020202020204" pitchFamily="34" charset="0"/>
        <a:buChar char="•"/>
        <a:defRPr sz="1800" kern="1200">
          <a:solidFill>
            <a:srgbClr val="002C5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spcBef>
          <a:spcPts val="600"/>
        </a:spcBef>
        <a:buClr>
          <a:srgbClr val="002C52"/>
        </a:buClr>
        <a:buSzPct val="75000"/>
        <a:buFont typeface="Arial" panose="020B0604020202020204" pitchFamily="34" charset="0"/>
        <a:buChar char="•"/>
        <a:defRPr sz="1800" kern="1200">
          <a:solidFill>
            <a:srgbClr val="002C5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spcBef>
          <a:spcPts val="600"/>
        </a:spcBef>
        <a:buClr>
          <a:srgbClr val="002C52"/>
        </a:buClr>
        <a:buSzPct val="75000"/>
        <a:buFont typeface="Arial" panose="020B0604020202020204" pitchFamily="34" charset="0"/>
        <a:buChar char="•"/>
        <a:defRPr sz="1800" kern="1200">
          <a:solidFill>
            <a:srgbClr val="002C5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377950" indent="-228600" algn="l" defTabSz="914400" rtl="0" eaLnBrk="1" latinLnBrk="0" hangingPunct="1">
        <a:spcBef>
          <a:spcPct val="20000"/>
        </a:spcBef>
        <a:buClr>
          <a:srgbClr val="002C52"/>
        </a:buClr>
        <a:buSzPct val="75000"/>
        <a:buFont typeface="Arial" panose="020B0604020202020204" pitchFamily="34" charset="0"/>
        <a:buChar char="•"/>
        <a:defRPr lang="en-US" sz="1800" kern="1200" dirty="0" smtClean="0">
          <a:solidFill>
            <a:srgbClr val="002C5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1603375" indent="-228600" algn="l" defTabSz="914400" rtl="0" eaLnBrk="1" latinLnBrk="0" hangingPunct="1">
        <a:spcBef>
          <a:spcPct val="20000"/>
        </a:spcBef>
        <a:buClr>
          <a:srgbClr val="002C52"/>
        </a:buClr>
        <a:buSzPct val="75000"/>
        <a:buFont typeface="Arial" panose="020B0604020202020204" pitchFamily="34" charset="0"/>
        <a:buChar char="•"/>
        <a:defRPr lang="en-US" sz="1800" kern="1200" baseline="0" dirty="0" smtClean="0">
          <a:solidFill>
            <a:srgbClr val="002C5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1830705" indent="-228600" algn="l" defTabSz="914400" rtl="0" eaLnBrk="1" latinLnBrk="0" hangingPunct="1">
        <a:spcBef>
          <a:spcPct val="20000"/>
        </a:spcBef>
        <a:buClr>
          <a:srgbClr val="002C52"/>
        </a:buClr>
        <a:buSzPct val="75000"/>
        <a:buFont typeface="Arial" panose="020B0604020202020204" pitchFamily="34" charset="0"/>
        <a:buChar char="•"/>
        <a:defRPr lang="en-US" sz="1800" kern="1200" baseline="0" dirty="0" smtClean="0">
          <a:solidFill>
            <a:srgbClr val="002C5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8pPr>
      <a:lvl9pPr marL="2057400" indent="-228600" algn="l" defTabSz="914400" rtl="0" eaLnBrk="1" latinLnBrk="0" hangingPunct="1">
        <a:spcBef>
          <a:spcPct val="20000"/>
        </a:spcBef>
        <a:buClr>
          <a:srgbClr val="002C52"/>
        </a:buClr>
        <a:buSzPct val="75000"/>
        <a:buFont typeface="Arial" panose="020B0604020202020204" pitchFamily="34" charset="0"/>
        <a:buChar char="•"/>
        <a:defRPr lang="en-US" sz="1800" kern="1200" baseline="0" dirty="0">
          <a:solidFill>
            <a:srgbClr val="002C5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microsoft.com/office/2007/relationships/media" Target="../media/media2.mp4"/><Relationship Id="rId5" Type="http://schemas.openxmlformats.org/officeDocument/2006/relationships/video" Target="../media/media2.mp4"/><Relationship Id="rId4" Type="http://schemas.openxmlformats.org/officeDocument/2006/relationships/image" Target="../media/image23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hyperlink" Target="../Colorado%20comaprion%20to%201720E.pdf" TargetMode="Externa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hyperlink" Target="../Colorado%20comaprion%20to%201720E.pd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emf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hyperlink" Target="http://english.seoul.go.kr/wp-content/uploads/2014/06/Seoul-Tap-Water-Arisu-English1.pdf" TargetMode="External"/><Relationship Id="rId1" Type="http://schemas.openxmlformats.org/officeDocument/2006/relationships/hyperlink" Target="https://www.waterworks.metro.tokyo.jp/eng/quality" TargetMode="Externa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emf"/><Relationship Id="rId4" Type="http://schemas.openxmlformats.org/officeDocument/2006/relationships/image" Target="../media/image39.jpe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hyperlink" Target="https://www.youtube.com/watch?time_continue=144&amp;v=1c5I0pq-TkE" TargetMode="Externa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png"/><Relationship Id="rId3" Type="http://schemas.openxmlformats.org/officeDocument/2006/relationships/image" Target="../media/image42.jpeg"/><Relationship Id="rId2" Type="http://schemas.microsoft.com/office/2007/relationships/hdphoto" Target="../media/hdphoto1.wdp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6.jpeg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1.jpeg"/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image" Target="../media/image77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2.jpeg"/><Relationship Id="rId1" Type="http://schemas.openxmlformats.org/officeDocument/2006/relationships/image" Target="../media/image81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5.jpeg"/><Relationship Id="rId1" Type="http://schemas.openxmlformats.org/officeDocument/2006/relationships/image" Target="../media/image8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7.jpeg"/><Relationship Id="rId1" Type="http://schemas.openxmlformats.org/officeDocument/2006/relationships/image" Target="../media/image86.jpe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image" Target="../media/image8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2.jpeg"/><Relationship Id="rId1" Type="http://schemas.openxmlformats.org/officeDocument/2006/relationships/image" Target="../media/image91.jpe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image" Target="../media/image93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3.emf"/><Relationship Id="rId1" Type="http://schemas.openxmlformats.org/officeDocument/2006/relationships/image" Target="../media/image97.pn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8.emf"/><Relationship Id="rId1" Type="http://schemas.openxmlformats.org/officeDocument/2006/relationships/package" Target="../embeddings/Workbook1.xlsx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0.jpeg"/><Relationship Id="rId1" Type="http://schemas.openxmlformats.org/officeDocument/2006/relationships/image" Target="../media/image99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2.jpeg"/><Relationship Id="rId1" Type="http://schemas.openxmlformats.org/officeDocument/2006/relationships/image" Target="../media/image101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4.jpeg"/><Relationship Id="rId1" Type="http://schemas.openxmlformats.org/officeDocument/2006/relationships/image" Target="../media/image10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6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6354" y="758831"/>
            <a:ext cx="6234448" cy="473828"/>
          </a:xfrm>
        </p:spPr>
        <p:txBody>
          <a:bodyPr/>
          <a:lstStyle/>
          <a:p>
            <a:r>
              <a:rPr lang="zh-CN" altLang="en-US" sz="2100" dirty="0"/>
              <a:t>德国</a:t>
            </a:r>
            <a:r>
              <a:rPr lang="en-US" altLang="zh-CN" sz="2100" dirty="0"/>
              <a:t>Lovibond</a:t>
            </a:r>
            <a:r>
              <a:rPr lang="en-US" altLang="zh-CN" sz="2400" b="0" baseline="30000" dirty="0"/>
              <a:t> ®</a:t>
            </a:r>
            <a:r>
              <a:rPr lang="zh-CN" altLang="en-US" sz="2100" dirty="0"/>
              <a:t>罗威邦</a:t>
            </a:r>
            <a:r>
              <a:rPr lang="en-US" sz="2100" dirty="0"/>
              <a:t>PTV </a:t>
            </a:r>
            <a:r>
              <a:rPr lang="zh-CN" altLang="en-US" sz="2100" dirty="0"/>
              <a:t>系列在线高精度浊度仪</a:t>
            </a:r>
            <a:endParaRPr lang="en-US" sz="2100" dirty="0"/>
          </a:p>
        </p:txBody>
      </p:sp>
      <p:pic>
        <p:nvPicPr>
          <p:cNvPr id="8" name="Picture 2" descr="C:\Users\kboland\Desktop\elizabeth\ptv_1000_flyer\Links\ptv_wasserwerk05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06" y="1582695"/>
            <a:ext cx="6621386" cy="40019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3"/>
          <p:cNvSpPr txBox="1"/>
          <p:nvPr/>
        </p:nvSpPr>
        <p:spPr>
          <a:xfrm>
            <a:off x="4689622" y="5642514"/>
            <a:ext cx="3496437" cy="997771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～张四龙</a:t>
            </a:r>
            <a:endParaRPr lang="en-US" altLang="zh-CN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德国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Tintometer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集团</a:t>
            </a:r>
            <a:endParaRPr lang="en-US" altLang="zh-CN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中国区销售总监</a:t>
            </a:r>
            <a:endParaRPr lang="en-US" altLang="zh-CN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January 2017 v3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7" y="1864053"/>
            <a:ext cx="4440561" cy="3432775"/>
          </a:xfrm>
          <a:ln>
            <a:solidFill>
              <a:srgbClr val="002C52"/>
            </a:solidFill>
          </a:ln>
        </p:spPr>
      </p:pic>
      <p:pic>
        <p:nvPicPr>
          <p:cNvPr id="9" name="Inhaltsplatzhalter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204" y="1864054"/>
            <a:ext cx="4440563" cy="3432776"/>
          </a:xfrm>
          <a:prstGeom prst="roundRect">
            <a:avLst/>
          </a:prstGeom>
          <a:ln>
            <a:solidFill>
              <a:srgbClr val="002C52"/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860702" y="5554648"/>
            <a:ext cx="287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水质分析产品</a:t>
            </a:r>
            <a:endParaRPr lang="zh-CN" altLang="en-US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289397" y="5553307"/>
            <a:ext cx="287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颜色测量产品</a:t>
            </a:r>
            <a:endParaRPr lang="zh-CN" altLang="en-US" b="1" dirty="0"/>
          </a:p>
        </p:txBody>
      </p:sp>
      <p:sp>
        <p:nvSpPr>
          <p:cNvPr id="12" name="Titel 5"/>
          <p:cNvSpPr>
            <a:spLocks noGrp="1"/>
          </p:cNvSpPr>
          <p:nvPr>
            <p:ph type="title"/>
          </p:nvPr>
        </p:nvSpPr>
        <p:spPr>
          <a:xfrm>
            <a:off x="43157" y="724388"/>
            <a:ext cx="6122894" cy="473828"/>
          </a:xfrm>
        </p:spPr>
        <p:txBody>
          <a:bodyPr/>
          <a:lstStyle/>
          <a:p>
            <a:r>
              <a:rPr lang="zh-CN" altLang="en-US" dirty="0"/>
              <a:t>德国</a:t>
            </a:r>
            <a:r>
              <a:rPr lang="en-US" altLang="zh-CN" dirty="0"/>
              <a:t>Tintometer</a:t>
            </a:r>
            <a:r>
              <a:rPr lang="zh-CN" altLang="en-US" dirty="0"/>
              <a:t>集团</a:t>
            </a:r>
            <a:r>
              <a:rPr lang="en-US" altLang="zh-CN" dirty="0"/>
              <a:t>Lovibond</a:t>
            </a:r>
            <a:r>
              <a:rPr lang="en-US" altLang="zh-CN" b="0" baseline="30000" dirty="0"/>
              <a:t>®</a:t>
            </a:r>
            <a:r>
              <a:rPr lang="zh-CN" altLang="en-US" dirty="0"/>
              <a:t>产品</a:t>
            </a:r>
            <a:endParaRPr lang="de-DE" dirty="0"/>
          </a:p>
        </p:txBody>
      </p:sp>
      <p:sp>
        <p:nvSpPr>
          <p:cNvPr id="4" name="矩形 3"/>
          <p:cNvSpPr/>
          <p:nvPr/>
        </p:nvSpPr>
        <p:spPr>
          <a:xfrm>
            <a:off x="1859755" y="5812468"/>
            <a:ext cx="990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罗威邦</a:t>
            </a:r>
            <a:r>
              <a:rPr lang="en-US" altLang="zh-CN" baseline="30000" dirty="0"/>
              <a:t>®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328983" y="5816010"/>
            <a:ext cx="990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罗维朋</a:t>
            </a:r>
            <a:r>
              <a:rPr lang="en-US" altLang="zh-CN" baseline="30000" dirty="0"/>
              <a:t>®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1706" y="1286197"/>
            <a:ext cx="8723353" cy="4569507"/>
          </a:xfrm>
        </p:spPr>
        <p:txBody>
          <a:bodyPr/>
          <a:lstStyle/>
          <a:p>
            <a:r>
              <a:rPr lang="en-US" altLang="zh-CN" b="1" u="sng" dirty="0"/>
              <a:t>PTV </a:t>
            </a:r>
            <a:r>
              <a:rPr lang="zh-CN" altLang="en-US" b="1" u="sng" dirty="0"/>
              <a:t>系列在线浊度仪简介</a:t>
            </a:r>
            <a:endParaRPr lang="en-GB" b="1" u="sng" dirty="0"/>
          </a:p>
          <a:p>
            <a:r>
              <a:rPr lang="en-US" altLang="zh-CN" b="1" u="sng" dirty="0"/>
              <a:t>PTV</a:t>
            </a:r>
            <a:r>
              <a:rPr lang="zh-CN" altLang="en-US" b="1" u="sng" dirty="0"/>
              <a:t>系列在线浊度仪</a:t>
            </a:r>
            <a:r>
              <a:rPr lang="zh-CN" altLang="en-GB" b="1" u="sng" dirty="0"/>
              <a:t>主要</a:t>
            </a:r>
            <a:r>
              <a:rPr lang="zh-CN" altLang="en-US" b="1" u="sng" dirty="0"/>
              <a:t>特点</a:t>
            </a:r>
            <a:endParaRPr lang="en-GB" b="1" u="sng" dirty="0"/>
          </a:p>
          <a:p>
            <a:pPr lvl="1"/>
            <a:r>
              <a:rPr lang="zh-CN" altLang="en-GB" b="1" dirty="0"/>
              <a:t>高</a:t>
            </a:r>
            <a:r>
              <a:rPr lang="zh-CN" altLang="en-US" b="1" dirty="0"/>
              <a:t>精度和可靠性</a:t>
            </a:r>
            <a:endParaRPr lang="en-GB" altLang="zh-CN" b="1" dirty="0"/>
          </a:p>
          <a:p>
            <a:pPr lvl="1"/>
            <a:r>
              <a:rPr lang="zh-CN" altLang="en-US" b="1" dirty="0"/>
              <a:t>专家研发团队设计的专业技术配置</a:t>
            </a:r>
            <a:r>
              <a:rPr lang="en-US" altLang="zh-CN" b="1" dirty="0"/>
              <a:t>--</a:t>
            </a:r>
            <a:r>
              <a:rPr lang="zh-CN" altLang="en-GB" b="1" dirty="0"/>
              <a:t>内置</a:t>
            </a:r>
            <a:r>
              <a:rPr lang="zh-CN" altLang="en-US" b="1" dirty="0"/>
              <a:t>专利除气泡装置，无玻璃测试瓶结构</a:t>
            </a:r>
            <a:r>
              <a:rPr lang="en-US" altLang="zh-CN" b="1" dirty="0"/>
              <a:t>&amp;</a:t>
            </a:r>
            <a:r>
              <a:rPr lang="zh-CN" altLang="en-US" b="1" dirty="0"/>
              <a:t>无测量系统雾化干扰情况</a:t>
            </a:r>
            <a:endParaRPr lang="en-GB" altLang="zh-CN" b="1" dirty="0"/>
          </a:p>
          <a:p>
            <a:pPr lvl="1"/>
            <a:r>
              <a:rPr lang="zh-CN" altLang="en-GB" b="1" dirty="0"/>
              <a:t>专利</a:t>
            </a:r>
            <a:r>
              <a:rPr lang="zh-CN" altLang="en-US" b="1" dirty="0"/>
              <a:t>校准验证系统，减少或避免试剂对人体伤害</a:t>
            </a:r>
            <a:endParaRPr lang="en-GB" altLang="zh-CN" b="1" dirty="0"/>
          </a:p>
          <a:p>
            <a:pPr lvl="1"/>
            <a:r>
              <a:rPr lang="zh-CN" altLang="en-GB" b="1" dirty="0"/>
              <a:t>降低</a:t>
            </a:r>
            <a:r>
              <a:rPr lang="zh-CN" altLang="en-US" b="1" dirty="0"/>
              <a:t>运行成本，模块化设计，易于维护</a:t>
            </a:r>
            <a:endParaRPr lang="en-GB" b="1" dirty="0"/>
          </a:p>
          <a:p>
            <a:r>
              <a:rPr lang="en-GB" altLang="zh-CN" b="1" u="sng" dirty="0"/>
              <a:t>PTV</a:t>
            </a:r>
            <a:r>
              <a:rPr lang="zh-CN" altLang="en-US" b="1" u="sng" dirty="0"/>
              <a:t>系列在线浊度仪选型</a:t>
            </a:r>
            <a:endParaRPr lang="en-GB" altLang="zh-CN" b="1" u="sng" dirty="0"/>
          </a:p>
          <a:p>
            <a:r>
              <a:rPr lang="en-GB" b="1" u="sng" dirty="0"/>
              <a:t>PTV</a:t>
            </a:r>
            <a:r>
              <a:rPr lang="zh-CN" altLang="en-US" b="1" u="sng" dirty="0"/>
              <a:t>系列在线浊度仪</a:t>
            </a:r>
            <a:r>
              <a:rPr lang="zh-CN" altLang="en-GB" b="1" u="sng" dirty="0"/>
              <a:t>操作</a:t>
            </a:r>
            <a:endParaRPr lang="en-GB" b="1" u="sng" dirty="0"/>
          </a:p>
          <a:p>
            <a:r>
              <a:rPr lang="en-GB" b="1" u="sng" dirty="0"/>
              <a:t>PTV</a:t>
            </a:r>
            <a:r>
              <a:rPr lang="zh-CN" altLang="en-US" b="1" u="sng" dirty="0"/>
              <a:t>系列在线浊度仪</a:t>
            </a:r>
            <a:r>
              <a:rPr lang="zh-CN" altLang="en-GB" b="1" u="sng" dirty="0"/>
              <a:t>维护</a:t>
            </a:r>
            <a:endParaRPr lang="en-US" altLang="zh-CN" b="1" u="sng" dirty="0"/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PTV</a:t>
            </a:r>
            <a:r>
              <a:rPr lang="zh-CN" altLang="en-US" dirty="0"/>
              <a:t>产品介绍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8EAC1-74D2-47B0-B5A7-EC3FA659EC88}" type="datetime1">
              <a:rPr lang="en-GB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PTV </a:t>
            </a:r>
            <a:r>
              <a:rPr lang="zh-CN" altLang="en-US" dirty="0"/>
              <a:t>系列在线浊度仪简介</a:t>
            </a:r>
            <a:endParaRPr lang="en-GB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1FB1-6582-4AF6-97C0-B9D2F50ADBC4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794" y="1614339"/>
            <a:ext cx="5772411" cy="499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35" y="2937435"/>
            <a:ext cx="1028700" cy="3486150"/>
          </a:xfrm>
          <a:prstGeom prst="rect">
            <a:avLst/>
          </a:prstGeom>
        </p:spPr>
      </p:pic>
      <p:cxnSp>
        <p:nvCxnSpPr>
          <p:cNvPr id="11" name="直接箭头连接符 10"/>
          <p:cNvCxnSpPr>
            <a:endCxn id="7" idx="0"/>
          </p:cNvCxnSpPr>
          <p:nvPr/>
        </p:nvCxnSpPr>
        <p:spPr>
          <a:xfrm>
            <a:off x="701749" y="2604977"/>
            <a:ext cx="220736" cy="3324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 flipV="1">
            <a:off x="1318437" y="5433237"/>
            <a:ext cx="367357" cy="5209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 flipV="1">
            <a:off x="6964326" y="3296093"/>
            <a:ext cx="606055" cy="2232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34236" y="2217208"/>
            <a:ext cx="1551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）测量模块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1159749" y="5954233"/>
            <a:ext cx="1551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）水流模块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7155713" y="3576746"/>
            <a:ext cx="1987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</a:t>
            </a:r>
            <a:r>
              <a:rPr lang="zh-CN" altLang="en-US" dirty="0"/>
              <a:t>）电源通讯模块</a:t>
            </a:r>
            <a:endParaRPr lang="zh-CN" alt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half" idx="2"/>
          </p:nvPr>
        </p:nvSpPr>
        <p:spPr>
          <a:xfrm>
            <a:off x="201706" y="1221537"/>
            <a:ext cx="5992363" cy="537322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002C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浊度仪完整套装图片：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485" y="1394958"/>
            <a:ext cx="1925782" cy="376325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32" y="1682403"/>
            <a:ext cx="4700873" cy="423193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PTV </a:t>
            </a:r>
            <a:r>
              <a:rPr lang="zh-CN" altLang="en-US" dirty="0"/>
              <a:t>系列在线浊度仪简介</a:t>
            </a:r>
            <a:endParaRPr lang="en-GB" altLang="zh-CN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4433777" y="2934586"/>
            <a:ext cx="2936841" cy="25194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1FB1-6582-4AF6-97C0-B9D2F50ADBC4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106074" y="5518504"/>
          <a:ext cx="6333076" cy="12262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7026"/>
                <a:gridCol w="1175567"/>
                <a:gridCol w="1219200"/>
                <a:gridCol w="1516833"/>
                <a:gridCol w="1314450"/>
              </a:tblGrid>
              <a:tr h="203620"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面板安装孔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5.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智能设备安装位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9.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接线盒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13.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进出水管理装置排水口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17.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排水口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取样口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6717"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安装夹板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6.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触摸屏界面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10.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水流模块排空口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14.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安装背板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18.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内置流量指示计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3.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测量模块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7.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水流模块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11.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水流模块排空接头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15.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流量控制阀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针阀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19.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稳压装置安装位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5176"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4.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测量模块支架（用于清洗维护）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8.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除泡装置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12.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进出水管理装置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16.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进水开关阀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20.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除泡装置锁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Text Placeholder 9"/>
          <p:cNvSpPr>
            <a:spLocks noGrp="1"/>
          </p:cNvSpPr>
          <p:nvPr>
            <p:ph type="body" sz="half" idx="2"/>
          </p:nvPr>
        </p:nvSpPr>
        <p:spPr>
          <a:xfrm>
            <a:off x="201706" y="1221537"/>
            <a:ext cx="5992363" cy="537322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002C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浊度仪</a:t>
            </a:r>
            <a:r>
              <a:rPr lang="en-US" altLang="zh-CN" sz="2400" b="1" dirty="0">
                <a:solidFill>
                  <a:srgbClr val="002C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zh-CN" altLang="en-US" sz="2400" b="1" dirty="0">
                <a:solidFill>
                  <a:srgbClr val="002C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安装附件套装图片：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3721" y="3177490"/>
            <a:ext cx="946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侧视图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</p:nvPr>
        </p:nvGraphicFramePr>
        <p:xfrm>
          <a:off x="411070" y="1695365"/>
          <a:ext cx="7945750" cy="4416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036"/>
                <a:gridCol w="3156857"/>
                <a:gridCol w="119743"/>
                <a:gridCol w="3037114"/>
              </a:tblGrid>
              <a:tr h="41171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/>
                        <a:t>PTV1000</a:t>
                      </a:r>
                      <a:endParaRPr lang="en-US" dirty="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PTV2000</a:t>
                      </a:r>
                      <a:endParaRPr lang="en-US" dirty="0"/>
                    </a:p>
                  </a:txBody>
                  <a:tcPr/>
                </a:tc>
              </a:tr>
              <a:tr h="311700">
                <a:tc>
                  <a:txBody>
                    <a:bodyPr/>
                    <a:lstStyle/>
                    <a:p>
                      <a:r>
                        <a:rPr lang="zh-CN" altLang="en-US" sz="1600" b="1" dirty="0"/>
                        <a:t>量程</a:t>
                      </a:r>
                      <a:endParaRPr lang="en-US" sz="16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0.0001 to 100 NTU</a:t>
                      </a:r>
                      <a:endParaRPr lang="en-US" sz="16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411714">
                <a:tc>
                  <a:txBody>
                    <a:bodyPr/>
                    <a:lstStyle/>
                    <a:p>
                      <a:r>
                        <a:rPr lang="zh-CN" altLang="en-US" sz="1600" b="1" dirty="0"/>
                        <a:t>准确度</a:t>
                      </a:r>
                      <a:endParaRPr lang="en-US" sz="16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dirty="0"/>
                        <a:t>白光：</a:t>
                      </a:r>
                      <a:r>
                        <a:rPr lang="en-US" altLang="zh-CN" sz="1600" dirty="0"/>
                        <a:t>≤10NTU</a:t>
                      </a:r>
                      <a:r>
                        <a:rPr lang="zh-CN" altLang="en-US" sz="1600" dirty="0"/>
                        <a:t>时读数的</a:t>
                      </a:r>
                      <a:r>
                        <a:rPr lang="en-US" sz="1600" dirty="0"/>
                        <a:t>±2% </a:t>
                      </a:r>
                      <a:r>
                        <a:rPr lang="zh-CN" altLang="en-US" sz="1600" dirty="0"/>
                        <a:t>或</a:t>
                      </a:r>
                      <a:r>
                        <a:rPr lang="en-US" sz="1600" dirty="0"/>
                        <a:t> 0.015 NTU（</a:t>
                      </a:r>
                      <a:r>
                        <a:rPr lang="zh-CN" altLang="en-US" sz="1600" dirty="0"/>
                        <a:t>取大者）</a:t>
                      </a:r>
                      <a:endParaRPr lang="en-US" altLang="zh-CN" sz="1600" dirty="0"/>
                    </a:p>
                    <a:p>
                      <a:r>
                        <a:rPr lang="zh-CN" altLang="en-US" sz="1600" dirty="0"/>
                        <a:t>红外光：</a:t>
                      </a:r>
                      <a:r>
                        <a:rPr lang="en-US" altLang="zh-CN" sz="1600" dirty="0"/>
                        <a:t>≤40NTU</a:t>
                      </a:r>
                      <a:r>
                        <a:rPr lang="zh-CN" altLang="en-US" sz="1600" dirty="0"/>
                        <a:t>时读数的</a:t>
                      </a:r>
                      <a:r>
                        <a:rPr lang="en-US" altLang="zh-CN" sz="1600" dirty="0"/>
                        <a:t>±2% </a:t>
                      </a:r>
                      <a:r>
                        <a:rPr lang="zh-CN" altLang="en-US" sz="1600" dirty="0"/>
                        <a:t>或</a:t>
                      </a:r>
                      <a:r>
                        <a:rPr lang="en-US" altLang="zh-CN" sz="1600" dirty="0"/>
                        <a:t> 0.005 NTU（</a:t>
                      </a:r>
                      <a:r>
                        <a:rPr lang="zh-CN" altLang="en-US" sz="1600" dirty="0"/>
                        <a:t>取大者）</a:t>
                      </a:r>
                      <a:endParaRPr lang="en-US" altLang="zh-CN" sz="1600" dirty="0"/>
                    </a:p>
                    <a:p>
                      <a:r>
                        <a:rPr lang="en-US" sz="1600" dirty="0"/>
                        <a:t>&gt;10NTU,</a:t>
                      </a:r>
                      <a:r>
                        <a:rPr lang="zh-CN" altLang="en-US" sz="1600" dirty="0"/>
                        <a:t>读数的</a:t>
                      </a:r>
                      <a:r>
                        <a:rPr lang="en-US" altLang="zh-CN" sz="1600" dirty="0"/>
                        <a:t>±4% </a:t>
                      </a:r>
                      <a:endParaRPr lang="en-US" sz="1600" dirty="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/>
                        <a:t>≤10NTU</a:t>
                      </a:r>
                      <a:r>
                        <a:rPr lang="zh-CN" altLang="en-US" sz="1600" dirty="0"/>
                        <a:t>时读数的</a:t>
                      </a:r>
                      <a:r>
                        <a:rPr lang="en-US" altLang="zh-CN" sz="1600" dirty="0"/>
                        <a:t>±2% </a:t>
                      </a:r>
                      <a:r>
                        <a:rPr lang="zh-CN" altLang="en-US" sz="1600" dirty="0"/>
                        <a:t>或</a:t>
                      </a:r>
                      <a:r>
                        <a:rPr lang="en-US" altLang="zh-CN" sz="1600" dirty="0"/>
                        <a:t> 0.008 NTU（</a:t>
                      </a:r>
                      <a:r>
                        <a:rPr lang="zh-CN" altLang="en-US" sz="1600" dirty="0"/>
                        <a:t>取大者）</a:t>
                      </a:r>
                      <a:endParaRPr lang="en-US" altLang="zh-CN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/>
                        <a:t>&gt;10NTU,</a:t>
                      </a:r>
                      <a:r>
                        <a:rPr lang="zh-CN" altLang="en-US" sz="1600" dirty="0"/>
                        <a:t>读数的</a:t>
                      </a:r>
                      <a:r>
                        <a:rPr lang="en-US" altLang="zh-CN" sz="1600" dirty="0"/>
                        <a:t>±4% </a:t>
                      </a:r>
                      <a:endParaRPr lang="en-US" altLang="zh-CN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/>
                    </a:p>
                  </a:txBody>
                  <a:tcPr/>
                </a:tc>
              </a:tr>
              <a:tr h="322217">
                <a:tc>
                  <a:txBody>
                    <a:bodyPr/>
                    <a:lstStyle/>
                    <a:p>
                      <a:r>
                        <a:rPr lang="zh-CN" altLang="en-US" sz="1600" b="1" dirty="0"/>
                        <a:t>分辨率</a:t>
                      </a:r>
                      <a:endParaRPr lang="en-US" sz="16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dirty="0"/>
                        <a:t>0.0001 NTU</a:t>
                      </a:r>
                      <a:endParaRPr lang="en-US" sz="16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283028">
                <a:tc>
                  <a:txBody>
                    <a:bodyPr/>
                    <a:lstStyle/>
                    <a:p>
                      <a:r>
                        <a:rPr lang="zh-CN" altLang="en-US" sz="1600" b="1" dirty="0"/>
                        <a:t>重复性</a:t>
                      </a:r>
                      <a:r>
                        <a:rPr lang="en-US" sz="1600" b="1" dirty="0"/>
                        <a:t> / </a:t>
                      </a:r>
                      <a:r>
                        <a:rPr lang="zh-CN" altLang="en-US" sz="1600" b="1" dirty="0"/>
                        <a:t>精度</a:t>
                      </a:r>
                      <a:endParaRPr lang="en-US" sz="16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600" dirty="0"/>
                        <a:t>优于</a:t>
                      </a:r>
                      <a:r>
                        <a:rPr lang="en-US" sz="1600" dirty="0"/>
                        <a:t>1% （ 1 NTU</a:t>
                      </a:r>
                      <a:r>
                        <a:rPr lang="zh-CN" altLang="en-US" sz="1600" dirty="0"/>
                        <a:t>时）</a:t>
                      </a:r>
                      <a:endParaRPr lang="en-US" sz="16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62122">
                <a:tc>
                  <a:txBody>
                    <a:bodyPr/>
                    <a:lstStyle/>
                    <a:p>
                      <a:r>
                        <a:rPr lang="zh-CN" altLang="en-US" sz="1600" b="1" dirty="0"/>
                        <a:t>检测限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&lt;0.0005 NTU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600" dirty="0"/>
                        <a:t>&lt;0.0001 NTU</a:t>
                      </a:r>
                      <a:endParaRPr lang="en-US" sz="1600" dirty="0"/>
                    </a:p>
                  </a:txBody>
                  <a:tcPr/>
                </a:tc>
                <a:tc hMerge="1">
                  <a:tcPr/>
                </a:tc>
              </a:tr>
              <a:tr h="280135">
                <a:tc>
                  <a:txBody>
                    <a:bodyPr/>
                    <a:lstStyle/>
                    <a:p>
                      <a:r>
                        <a:rPr lang="zh-CN" altLang="en-US" sz="1600" b="1" dirty="0"/>
                        <a:t>水流流速</a:t>
                      </a:r>
                      <a:endParaRPr lang="en-US" sz="16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30 to 500 ml/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分钟</a:t>
                      </a:r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zh-CN" alt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最佳流速</a:t>
                      </a:r>
                      <a:r>
                        <a:rPr lang="en-US" altLang="zh-CN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50-80 ml/</a:t>
                      </a:r>
                      <a:r>
                        <a:rPr lang="zh-CN" alt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分钟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508735">
                <a:tc>
                  <a:txBody>
                    <a:bodyPr/>
                    <a:lstStyle/>
                    <a:p>
                      <a:r>
                        <a:rPr lang="zh-CN" altLang="en-US" sz="1600" b="1" dirty="0"/>
                        <a:t>报警功能</a:t>
                      </a:r>
                      <a:endParaRPr lang="en-US" sz="16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altLang="zh-CN" sz="1600" dirty="0"/>
                        <a:t>3</a:t>
                      </a:r>
                      <a:r>
                        <a:rPr lang="zh-CN" altLang="en-US" sz="1600" dirty="0"/>
                        <a:t>设定点报警，每个都配备</a:t>
                      </a:r>
                      <a:r>
                        <a:rPr lang="en-US" altLang="zh-CN" sz="1600" dirty="0"/>
                        <a:t>SPDT</a:t>
                      </a:r>
                      <a:r>
                        <a:rPr lang="zh-CN" altLang="en-US" sz="1600" dirty="0"/>
                        <a:t>继电器， 无源触点，额定电流</a:t>
                      </a:r>
                      <a:r>
                        <a:rPr lang="en-US" altLang="zh-CN" sz="1600" dirty="0"/>
                        <a:t>5A </a:t>
                      </a:r>
                      <a:r>
                        <a:rPr lang="zh-CN" altLang="en-US" sz="1600" dirty="0"/>
                        <a:t>电阻性负载 </a:t>
                      </a:r>
                      <a:r>
                        <a:rPr lang="en-US" altLang="zh-CN" sz="1600" dirty="0"/>
                        <a:t>230VAC</a:t>
                      </a:r>
                      <a:endParaRPr lang="en-US" sz="16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411714">
                <a:tc>
                  <a:txBody>
                    <a:bodyPr/>
                    <a:lstStyle/>
                    <a:p>
                      <a:r>
                        <a:rPr lang="zh-CN" altLang="en-US" sz="1600" b="1" dirty="0"/>
                        <a:t>光源</a:t>
                      </a:r>
                      <a:endParaRPr lang="en-US" sz="16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dirty="0"/>
                        <a:t>长寿型</a:t>
                      </a:r>
                      <a:r>
                        <a:rPr lang="en-US" sz="1600" dirty="0"/>
                        <a:t>,</a:t>
                      </a:r>
                      <a:r>
                        <a:rPr lang="zh-CN" altLang="en-US" sz="1600" dirty="0"/>
                        <a:t>不需要定期更换</a:t>
                      </a:r>
                      <a:endParaRPr lang="en-US" sz="1600" dirty="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400" b="1" dirty="0">
                <a:solidFill>
                  <a:srgbClr val="002C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主要技术参数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PTV </a:t>
            </a:r>
            <a:r>
              <a:rPr lang="zh-CN" altLang="en-US" dirty="0"/>
              <a:t>系列在线浊度仪简介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3EB4-B837-41E7-BC53-32B8C6C15D7D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超高精度和可靠性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8600" lvl="1" indent="0" defTabSz="445770">
              <a:buNone/>
            </a:pP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altLang="zh-CN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无玻璃流通池、测量瓶结构</a:t>
            </a:r>
            <a:endParaRPr lang="en-US" altLang="zh-CN" b="1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8600" lvl="1" indent="0" defTabSz="445770">
              <a:buNone/>
            </a:pPr>
            <a:r>
              <a:rPr lang="en-US" altLang="zh-CN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——</a:t>
            </a:r>
            <a:r>
              <a:rPr lang="zh-CN" altLang="en-GB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内置</a:t>
            </a:r>
            <a:r>
              <a:rPr lang="zh-CN" altLang="en-US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除气泡装置</a:t>
            </a:r>
            <a:endParaRPr lang="en-US" altLang="zh-CN" b="1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8600" lvl="1" indent="0" defTabSz="445770">
              <a:buNone/>
            </a:pPr>
            <a:r>
              <a:rPr lang="en-US" altLang="zh-CN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——</a:t>
            </a:r>
            <a:r>
              <a:rPr lang="zh-CN" altLang="en-US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无测量系统雾化干扰情况</a:t>
            </a:r>
            <a:endParaRPr lang="en-US" altLang="zh-CN" b="1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8600" lvl="1" indent="0" defTabSz="445770">
              <a:buNone/>
            </a:pPr>
            <a:r>
              <a:rPr lang="en-US" altLang="zh-CN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——LED</a:t>
            </a:r>
            <a:r>
              <a:rPr lang="zh-CN" altLang="en-US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光源运行稳定，无需更换光源</a:t>
            </a:r>
            <a:endParaRPr lang="en-US" altLang="zh-CN" b="1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8600" lvl="1" indent="0" defTabSz="445770">
              <a:buNone/>
            </a:pPr>
            <a:r>
              <a:rPr lang="en-US" altLang="zh-CN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——</a:t>
            </a:r>
            <a:r>
              <a:rPr lang="zh-CN" altLang="en-US" b="1" i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高品质，高精密光源和检测器</a:t>
            </a:r>
            <a:endParaRPr lang="en-US" altLang="zh-CN" b="1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降低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运行成本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模块化设计，易于使用，易于维护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专利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校准验证系统，减少或避免试剂对人体伤害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5459858" cy="473828"/>
          </a:xfrm>
        </p:spPr>
        <p:txBody>
          <a:bodyPr/>
          <a:lstStyle/>
          <a:p>
            <a:r>
              <a:rPr lang="en-US" altLang="zh-CN" dirty="0"/>
              <a:t>PTV </a:t>
            </a:r>
            <a:r>
              <a:rPr lang="zh-CN" altLang="en-US" dirty="0"/>
              <a:t>系列在线浊度仪主要特点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0067-6FA9-4F19-B406-C3A910899AA6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0152" y="1226921"/>
            <a:ext cx="5459858" cy="473828"/>
          </a:xfrm>
        </p:spPr>
        <p:txBody>
          <a:bodyPr/>
          <a:lstStyle/>
          <a:p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测量原理图解：</a:t>
            </a:r>
            <a:r>
              <a:rPr lang="en-US" altLang="zh-CN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</a:t>
            </a:r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度散射光测量</a:t>
            </a:r>
            <a:endParaRPr lang="en-GB" sz="24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9BF50-9256-442D-8ACE-E27D3E0F3F6B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4154379" y="2393256"/>
            <a:ext cx="4340441" cy="4345802"/>
            <a:chOff x="645896" y="1825925"/>
            <a:chExt cx="5192136" cy="4929881"/>
          </a:xfrm>
        </p:grpSpPr>
        <p:pic>
          <p:nvPicPr>
            <p:cNvPr id="8" name="Content Placeholder 6"/>
            <p:cNvPicPr>
              <a:picLocks noChangeAspect="1"/>
            </p:cNvPicPr>
            <p:nvPr/>
          </p:nvPicPr>
          <p:blipFill>
            <a:blip r:embed="rId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896" y="1825925"/>
              <a:ext cx="4599671" cy="4929881"/>
            </a:xfrm>
            <a:prstGeom prst="roundRect">
              <a:avLst/>
            </a:prstGeom>
          </p:spPr>
        </p:pic>
        <p:sp>
          <p:nvSpPr>
            <p:cNvPr id="11" name="TextBox 8"/>
            <p:cNvSpPr txBox="1"/>
            <p:nvPr/>
          </p:nvSpPr>
          <p:spPr>
            <a:xfrm>
              <a:off x="1867551" y="3731389"/>
              <a:ext cx="8118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002C5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光源</a:t>
              </a:r>
              <a:endParaRPr lang="en-US" sz="1600" b="1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4746931" y="4014650"/>
              <a:ext cx="10911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002C5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检测器</a:t>
              </a:r>
              <a:endParaRPr lang="en-US" sz="1600" b="1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/>
            <p:nvPr/>
          </p:nvSpPr>
          <p:spPr>
            <a:xfrm>
              <a:off x="1208314" y="5718303"/>
              <a:ext cx="14710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dirty="0"/>
                <a:t>杂光吸收器</a:t>
              </a:r>
              <a:endParaRPr lang="en-US" sz="1600" b="1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Title 5"/>
          <p:cNvSpPr txBox="1"/>
          <p:nvPr/>
        </p:nvSpPr>
        <p:spPr>
          <a:xfrm>
            <a:off x="90152" y="758831"/>
            <a:ext cx="5459858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超高精度和可靠性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832" y="4460271"/>
            <a:ext cx="614200" cy="10608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90152" y="2193260"/>
            <a:ext cx="379852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无玻璃测量池设计</a:t>
            </a:r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，防止玻璃测量瓶结构造成的冷凝雾、脏污，静电吸附，划痕等对测量产生的种种干扰问题。</a:t>
            </a:r>
            <a:endParaRPr lang="en-US" altLang="zh-CN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光源位于水面以上，检测光垂直入射水中，检测器位于水中</a:t>
            </a:r>
            <a:r>
              <a:rPr lang="en-US" altLang="zh-CN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</a:t>
            </a:r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度方向。</a:t>
            </a:r>
            <a:endParaRPr lang="en-US" altLang="zh-CN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16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高品质光源和检测器</a:t>
            </a:r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，实现高灵敏度，高精度检测。</a:t>
            </a:r>
            <a:endParaRPr lang="en-US" altLang="zh-CN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16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光源和检测器一体化设计</a:t>
            </a:r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，保证结构光路稳定性，保证测量准确度和检测限能力</a:t>
            </a:r>
            <a:endParaRPr lang="zh-CN" alt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 Placeholder 4"/>
          <p:cNvSpPr txBox="1"/>
          <p:nvPr/>
        </p:nvSpPr>
        <p:spPr>
          <a:xfrm>
            <a:off x="90152" y="1684316"/>
            <a:ext cx="2763174" cy="473829"/>
          </a:xfrm>
          <a:prstGeom prst="round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kumimoji="0" sz="20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sz="12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sz="1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sz="9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sz="9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lang="en-US" sz="9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lang="en-US" sz="9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lang="en-US" sz="9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lang="en-US" sz="9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模块化设计</a:t>
            </a:r>
            <a:r>
              <a:rPr lang="en-US" altLang="zh-CN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测量模块</a:t>
            </a:r>
            <a:endParaRPr lang="en-GB" altLang="zh-CN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113773" y="4686645"/>
            <a:ext cx="716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水面</a:t>
            </a:r>
            <a:endParaRPr lang="en-US" sz="1600" b="1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5698898" y="4460271"/>
            <a:ext cx="598714" cy="3216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4"/>
          <p:cNvSpPr>
            <a:spLocks noGrp="1"/>
          </p:cNvSpPr>
          <p:nvPr>
            <p:ph type="body" sz="half" idx="2"/>
          </p:nvPr>
        </p:nvSpPr>
        <p:spPr>
          <a:xfrm>
            <a:off x="242253" y="5639043"/>
            <a:ext cx="3332970" cy="835188"/>
          </a:xfrm>
          <a:prstGeom prst="roundRect">
            <a:avLst>
              <a:gd name="adj" fmla="val 21759"/>
            </a:avLst>
          </a:prstGeom>
          <a:solidFill>
            <a:schemeClr val="bg2"/>
          </a:solidFill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sz="1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实际运行反馈：“水样中的气泡，以及光源和检测器，测量池的水雾冷凝是影响低浊度高精度测量的重要因素！”</a:t>
            </a:r>
            <a:endParaRPr lang="en-GB" sz="1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5222976" y="1559816"/>
            <a:ext cx="2900479" cy="888496"/>
          </a:xfrm>
          <a:prstGeom prst="roundRect">
            <a:avLst/>
          </a:prstGeom>
          <a:solidFill>
            <a:schemeClr val="bg2"/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低浊度测量情况下，玻璃测量瓶清洁完毕安装回仪器时，瓶身和瓶槽刮擦产生的静电，吸附微小灰尘，将会造成测量错误、、、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9370" y="1661887"/>
            <a:ext cx="5843065" cy="4906747"/>
            <a:chOff x="2728651" y="1661887"/>
            <a:chExt cx="5843065" cy="490674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28651" y="1661887"/>
              <a:ext cx="5843065" cy="490674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868402" y="5655410"/>
              <a:ext cx="1028378" cy="295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/>
                <a:t>水样入口</a:t>
              </a:r>
              <a:endParaRPr lang="zh-CN" altLang="en-US" sz="1600" b="1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41215" y="3278273"/>
              <a:ext cx="871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/>
                <a:t>测量室</a:t>
              </a:r>
              <a:endParaRPr lang="zh-CN" altLang="en-US" sz="1600" b="1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041215" y="4367745"/>
              <a:ext cx="12543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/>
                <a:t>流量指示计</a:t>
              </a:r>
              <a:endParaRPr lang="zh-CN" altLang="en-US" sz="1600" b="1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40630" y="4537022"/>
              <a:ext cx="14779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/>
                <a:t>内置除气泡装置</a:t>
              </a:r>
              <a:endParaRPr lang="zh-CN" altLang="en-US" sz="1600" b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41215" y="2649959"/>
              <a:ext cx="759654" cy="295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/>
                <a:t>溢流</a:t>
              </a:r>
              <a:endParaRPr lang="zh-CN" altLang="en-US" sz="1600" b="1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110264" y="5655410"/>
              <a:ext cx="1102184" cy="295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/>
                <a:t>水样出口</a:t>
              </a:r>
              <a:endParaRPr lang="zh-CN" altLang="en-US" sz="1600" b="1" dirty="0"/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03732" y="1602533"/>
            <a:ext cx="5992363" cy="537322"/>
          </a:xfrm>
        </p:spPr>
        <p:txBody>
          <a:bodyPr/>
          <a:lstStyle/>
          <a:p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模块化设计</a:t>
            </a:r>
            <a:r>
              <a:rPr lang="en-US" altLang="zh-CN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水流模块</a:t>
            </a:r>
            <a:endParaRPr lang="en-GB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216E5-145A-48D6-8029-C04A5C1A23E5}" type="datetime1">
              <a:rPr lang="en-GB" smtClean="0"/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6" name="Title 5"/>
          <p:cNvSpPr>
            <a:spLocks noGrp="1"/>
          </p:cNvSpPr>
          <p:nvPr>
            <p:ph type="title"/>
          </p:nvPr>
        </p:nvSpPr>
        <p:spPr>
          <a:xfrm>
            <a:off x="90152" y="1226921"/>
            <a:ext cx="5459858" cy="473828"/>
          </a:xfrm>
        </p:spPr>
        <p:txBody>
          <a:bodyPr/>
          <a:lstStyle/>
          <a:p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测量原理图解：</a:t>
            </a:r>
            <a:endParaRPr lang="en-GB" sz="24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itle 5"/>
          <p:cNvSpPr txBox="1"/>
          <p:nvPr/>
        </p:nvSpPr>
        <p:spPr>
          <a:xfrm>
            <a:off x="90152" y="758831"/>
            <a:ext cx="5459858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超高精度和可靠性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01705" y="2139855"/>
            <a:ext cx="33992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zh-CN" altLang="en-US" dirty="0"/>
              <a:t>使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水面形成镜面</a:t>
            </a:r>
            <a:r>
              <a:rPr lang="zh-CN" altLang="en-US" dirty="0"/>
              <a:t>，对测量入射光路无干扰。</a:t>
            </a:r>
            <a:endParaRPr lang="en-US" altLang="zh-CN" dirty="0"/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水路无压力式设计</a:t>
            </a:r>
            <a:r>
              <a:rPr lang="zh-CN" altLang="en-US" dirty="0"/>
              <a:t>。</a:t>
            </a:r>
            <a:endParaRPr lang="en-US" altLang="zh-CN" dirty="0"/>
          </a:p>
          <a:p>
            <a:pPr marL="180975" indent="-180975"/>
            <a:r>
              <a:rPr lang="en-US" altLang="zh-CN" dirty="0"/>
              <a:t>   </a:t>
            </a:r>
            <a:r>
              <a:rPr lang="zh-CN" altLang="en-US" dirty="0"/>
              <a:t>避免压力变化造成的气泡在水中释放，从而造成测量错误；</a:t>
            </a:r>
            <a:endParaRPr lang="en-US" altLang="zh-CN" dirty="0"/>
          </a:p>
          <a:p>
            <a:pPr marL="180975" indent="-180975"/>
            <a:r>
              <a:rPr lang="en-US" altLang="zh-CN" dirty="0"/>
              <a:t>   </a:t>
            </a:r>
            <a:r>
              <a:rPr lang="zh-CN" altLang="en-US" dirty="0"/>
              <a:t>避免水压造成的系统部件渗露，影响正常工作。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71497"/>
            <a:ext cx="5550010" cy="178602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）内置</a:t>
            </a:r>
            <a:r>
              <a:rPr lang="zh-CN" alt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专利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除气泡装置</a:t>
            </a:r>
            <a:endParaRPr lang="en-GB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US" dirty="0"/>
              <a:t>复杂水流路设计，</a:t>
            </a:r>
            <a:r>
              <a:rPr lang="zh-CN" altLang="en-GB" dirty="0"/>
              <a:t>高</a:t>
            </a:r>
            <a:r>
              <a:rPr lang="zh-CN" altLang="en-US" dirty="0"/>
              <a:t>效除气泡功能</a:t>
            </a:r>
            <a:endParaRPr lang="en-GB" altLang="zh-CN" dirty="0"/>
          </a:p>
          <a:p>
            <a:pPr lvl="1"/>
            <a:r>
              <a:rPr lang="zh-CN" altLang="en-US" dirty="0"/>
              <a:t>采用特殊浸水材质，</a:t>
            </a:r>
            <a:r>
              <a:rPr lang="zh-CN" altLang="en-GB" dirty="0"/>
              <a:t>没有</a:t>
            </a:r>
            <a:r>
              <a:rPr lang="zh-CN" altLang="en-US" dirty="0"/>
              <a:t>软性易吸附沉淀物的材质</a:t>
            </a:r>
            <a:endParaRPr lang="en-US" altLang="zh-CN" dirty="0"/>
          </a:p>
          <a:p>
            <a:pPr marL="228600" lvl="1" indent="0">
              <a:buNone/>
            </a:pPr>
            <a:endParaRPr lang="en-GB" dirty="0"/>
          </a:p>
          <a:p>
            <a:pPr lvl="1"/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超高精度和可靠性</a:t>
            </a:r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33FDD-4359-4073-8251-146DEB6672D5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846898" y="3096363"/>
            <a:ext cx="5450204" cy="3509986"/>
            <a:chOff x="544128" y="3096363"/>
            <a:chExt cx="5450204" cy="3509986"/>
          </a:xfrm>
        </p:grpSpPr>
        <p:grpSp>
          <p:nvGrpSpPr>
            <p:cNvPr id="7" name="组合 6"/>
            <p:cNvGrpSpPr/>
            <p:nvPr/>
          </p:nvGrpSpPr>
          <p:grpSpPr>
            <a:xfrm>
              <a:off x="544128" y="3096363"/>
              <a:ext cx="5107782" cy="3509986"/>
              <a:chOff x="544128" y="3096363"/>
              <a:chExt cx="5107782" cy="3509986"/>
            </a:xfrm>
          </p:grpSpPr>
          <p:pic>
            <p:nvPicPr>
              <p:cNvPr id="8" name="Content Placeholder 6"/>
              <p:cNvPicPr>
                <a:picLocks noChangeAspect="1"/>
              </p:cNvPicPr>
              <p:nvPr/>
            </p:nvPicPr>
            <p:blipFill>
              <a:blip r:embed="rId1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4128" y="3096363"/>
                <a:ext cx="5107782" cy="3509986"/>
              </a:xfrm>
              <a:prstGeom prst="round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3860800" y="6145972"/>
                <a:ext cx="131759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/>
                  <a:t>水样入口</a:t>
                </a:r>
                <a:endParaRPr lang="zh-CN" altLang="en-US" sz="1600" b="1" dirty="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44128" y="4139765"/>
                <a:ext cx="8483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/>
                  <a:t>测量室</a:t>
                </a:r>
                <a:endParaRPr lang="zh-CN" altLang="en-US" sz="1600" b="1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06120" y="4922520"/>
                <a:ext cx="8483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/>
                  <a:t>流量指示计</a:t>
                </a:r>
                <a:endParaRPr lang="zh-CN" altLang="en-US" sz="1000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916680" y="3672840"/>
                <a:ext cx="12617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/>
                  <a:t>除气泡装置</a:t>
                </a:r>
                <a:endParaRPr lang="zh-CN" altLang="en-US" sz="1600" b="1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130300" y="3516972"/>
                <a:ext cx="8483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/>
                  <a:t>溢流</a:t>
                </a:r>
                <a:endParaRPr lang="zh-CN" altLang="en-US" sz="1600" b="1" dirty="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120" y="5997021"/>
                <a:ext cx="11709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/>
                  <a:t>水样出口</a:t>
                </a:r>
                <a:endParaRPr lang="zh-CN" altLang="en-US" sz="1600" b="1" dirty="0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3722246" y="5054217"/>
              <a:ext cx="22720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/>
                <a:t>水流垂直和水平流过除气泡装置，消除气泡</a:t>
              </a:r>
              <a:endParaRPr lang="zh-CN" altLang="en-US" sz="1600" b="1" dirty="0"/>
            </a:p>
          </p:txBody>
        </p:sp>
      </p:grpSp>
      <p:sp>
        <p:nvSpPr>
          <p:cNvPr id="17" name="Text Placeholder 4"/>
          <p:cNvSpPr txBox="1"/>
          <p:nvPr/>
        </p:nvSpPr>
        <p:spPr>
          <a:xfrm>
            <a:off x="5550009" y="2069909"/>
            <a:ext cx="3423869" cy="1159442"/>
          </a:xfrm>
          <a:prstGeom prst="roundRect">
            <a:avLst>
              <a:gd name="adj" fmla="val 21759"/>
            </a:avLst>
          </a:prstGeom>
          <a:solidFill>
            <a:schemeClr val="bg2"/>
          </a:solidFill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kumimoji="0" sz="20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sz="12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sz="1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sz="9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sz="9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lang="en-US" sz="9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lang="en-US" sz="9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lang="en-US" sz="9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None/>
              <a:defRPr lang="en-US" sz="9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zh-CN" altLang="en-US" sz="1600" b="1" i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实际运行反馈：“水样中的气泡，以及光源和检测器，测量池的水雾冷凝是影响低浊度高精度测量的重要因素！”</a:t>
            </a:r>
            <a:endParaRPr lang="en-GB" sz="16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10743" y="3906425"/>
            <a:ext cx="3401332" cy="294863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			         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					</a:t>
            </a:r>
            <a:endParaRPr lang="en-US" dirty="0"/>
          </a:p>
          <a:p>
            <a:endParaRPr lang="en-US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36" y="1838190"/>
            <a:ext cx="1926733" cy="2568977"/>
          </a:xfrm>
          <a:prstGeom prst="rect">
            <a:avLst/>
          </a:prstGeom>
        </p:spPr>
      </p:pic>
      <p:sp>
        <p:nvSpPr>
          <p:cNvPr id="8" name="Content Placeholder 1"/>
          <p:cNvSpPr txBox="1"/>
          <p:nvPr/>
        </p:nvSpPr>
        <p:spPr>
          <a:xfrm>
            <a:off x="1832143" y="3778580"/>
            <a:ext cx="5772417" cy="3069627"/>
          </a:xfrm>
          <a:prstGeom prst="round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2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183070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				         </a:t>
            </a:r>
            <a:endParaRPr lang="de-DE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					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pic>
        <p:nvPicPr>
          <p:cNvPr id="7" name="ptv1000_map0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35275" y="1951399"/>
            <a:ext cx="4097370" cy="2140449"/>
          </a:xfrm>
          <a:prstGeom prst="rect">
            <a:avLst/>
          </a:prstGeom>
        </p:spPr>
      </p:pic>
      <p:pic>
        <p:nvPicPr>
          <p:cNvPr id="9" name="ptv1000_map08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35275" y="4340714"/>
            <a:ext cx="4097370" cy="2140449"/>
          </a:xfrm>
          <a:prstGeom prst="rect">
            <a:avLst/>
          </a:prstGeom>
        </p:spPr>
      </p:pic>
      <p:sp>
        <p:nvSpPr>
          <p:cNvPr id="11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01706" y="6423585"/>
            <a:ext cx="6122894" cy="365125"/>
          </a:xfrm>
        </p:spPr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5459858" cy="473828"/>
          </a:xfrm>
        </p:spPr>
        <p:txBody>
          <a:bodyPr/>
          <a:lstStyle/>
          <a:p>
            <a:r>
              <a:rPr lang="zh-CN" altLang="en-US" dirty="0"/>
              <a:t>超高精度和可靠性</a:t>
            </a:r>
            <a:endParaRPr lang="zh-CN" altLang="en-US" dirty="0"/>
          </a:p>
        </p:txBody>
      </p:sp>
      <p:sp>
        <p:nvSpPr>
          <p:cNvPr id="16" name="Content Placeholder 1"/>
          <p:cNvSpPr txBox="1"/>
          <p:nvPr/>
        </p:nvSpPr>
        <p:spPr>
          <a:xfrm>
            <a:off x="0" y="1271497"/>
            <a:ext cx="6986588" cy="507196"/>
          </a:xfrm>
          <a:prstGeom prst="round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2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183070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内置</a:t>
            </a:r>
            <a:r>
              <a:rPr lang="zh-CN" alt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专利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除气泡装置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6AA5-9307-493F-A3BB-E8A303DFEF80}" type="datetime1">
              <a:rPr lang="en-GB" smtClean="0"/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6234448" cy="473828"/>
          </a:xfrm>
        </p:spPr>
        <p:txBody>
          <a:bodyPr/>
          <a:lstStyle/>
          <a:p>
            <a:r>
              <a:rPr lang="en-GB" dirty="0"/>
              <a:t>PTV </a:t>
            </a:r>
            <a:r>
              <a:rPr lang="zh-CN" altLang="en-US" dirty="0"/>
              <a:t>系列在线浊度仪</a:t>
            </a:r>
            <a:r>
              <a:rPr lang="zh-CN" altLang="en-GB" dirty="0"/>
              <a:t>产品</a:t>
            </a:r>
            <a:r>
              <a:rPr lang="zh-CN" altLang="en-US" dirty="0"/>
              <a:t>应用背景</a:t>
            </a:r>
            <a:endParaRPr lang="en-GB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250" y="1429902"/>
            <a:ext cx="4763833" cy="535880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0920039">
            <a:off x="15856" y="2015206"/>
            <a:ext cx="5328000" cy="1872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0085482"/>
              </a:avLst>
            </a:prstTxWarp>
            <a:spAutoFit/>
          </a:bodyPr>
          <a:lstStyle/>
          <a:p>
            <a:pPr algn="ctr"/>
            <a:r>
              <a:rPr lang="en-US" altLang="zh-CN" sz="3600" b="1" dirty="0">
                <a:ln w="22225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PTV-</a:t>
            </a:r>
            <a:r>
              <a:rPr lang="zh-CN" altLang="en-US" sz="3600" b="1" dirty="0">
                <a:ln w="22225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面向</a:t>
            </a:r>
            <a:r>
              <a:rPr lang="zh-CN" altLang="en-US" sz="3600" b="1" dirty="0">
                <a:ln w="22225">
                  <a:solidFill>
                    <a:srgbClr val="FF33CC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未来</a:t>
            </a:r>
            <a:r>
              <a:rPr lang="zh-CN" altLang="en-US" sz="3600" b="1" dirty="0">
                <a:ln w="22225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的产品！</a:t>
            </a:r>
            <a:endParaRPr lang="zh-CN" altLang="en-US" sz="3600" b="1" dirty="0">
              <a:ln w="22225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 rot="20548119">
            <a:off x="3494964" y="4528126"/>
            <a:ext cx="5436000" cy="132977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3600" b="1" dirty="0">
                <a:ln w="22225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满足您</a:t>
            </a:r>
            <a:r>
              <a:rPr lang="zh-CN" altLang="en-US" sz="3600" b="1" dirty="0">
                <a:ln w="22225">
                  <a:solidFill>
                    <a:srgbClr val="FF33CC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现在</a:t>
            </a:r>
            <a:r>
              <a:rPr lang="en-US" altLang="zh-CN" sz="3600" b="1" dirty="0">
                <a:ln w="22225">
                  <a:solidFill>
                    <a:srgbClr val="FF33CC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&amp;</a:t>
            </a:r>
            <a:r>
              <a:rPr lang="zh-CN" altLang="en-US" sz="3600" b="1" dirty="0">
                <a:ln w="22225">
                  <a:solidFill>
                    <a:srgbClr val="FF33CC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未来需要</a:t>
            </a:r>
            <a:r>
              <a:rPr lang="zh-CN" altLang="en-US" sz="3600" b="1" dirty="0">
                <a:ln w="22225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的产品！</a:t>
            </a:r>
            <a:endParaRPr lang="zh-CN" altLang="en-US" sz="3600" b="1" cap="none" spc="0" dirty="0">
              <a:ln w="22225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354" y="1213820"/>
            <a:ext cx="8521647" cy="2486311"/>
          </a:xfrm>
        </p:spPr>
        <p:txBody>
          <a:bodyPr lIns="0" tIns="0"/>
          <a:lstStyle/>
          <a:p>
            <a:pPr marL="0" indent="0">
              <a:buNone/>
            </a:pPr>
            <a:r>
              <a:rPr lang="en-US" altLang="zh-CN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）加热的光源组件</a:t>
            </a:r>
            <a:endParaRPr lang="en-GB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US" b="1" dirty="0">
                <a:solidFill>
                  <a:srgbClr val="FF33CC"/>
                </a:solidFill>
              </a:rPr>
              <a:t>成功避免了冷凝和雾气的产生，避免了读数错误，并且不需要任何干燥剂！</a:t>
            </a:r>
            <a:endParaRPr lang="en-US" altLang="zh-CN" b="1" dirty="0">
              <a:solidFill>
                <a:srgbClr val="FF33CC"/>
              </a:solidFill>
            </a:endParaRPr>
          </a:p>
          <a:p>
            <a:pPr lvl="1"/>
            <a:endParaRPr lang="en-GB" dirty="0"/>
          </a:p>
          <a:p>
            <a:pPr marL="0" indent="0">
              <a:buNone/>
            </a:pPr>
            <a:r>
              <a:rPr lang="en-US" altLang="zh-CN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zh-CN" alt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沉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入式和加热的光学检测组件 </a:t>
            </a:r>
            <a:endParaRPr lang="en-GB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US" b="1" dirty="0">
                <a:solidFill>
                  <a:srgbClr val="FF33CC"/>
                </a:solidFill>
              </a:rPr>
              <a:t>成功避免了冷凝和雾气的产生，避免了读数错误，并且不需要任何干燥剂！</a:t>
            </a:r>
            <a:endParaRPr lang="en-GB" b="1" dirty="0">
              <a:solidFill>
                <a:srgbClr val="FF33CC"/>
              </a:solidFill>
            </a:endParaRPr>
          </a:p>
          <a:p>
            <a:pPr lvl="1"/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超高精度和可靠性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7640-2180-4F74-AE0A-8CCC243E2A4D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456" y="3763055"/>
            <a:ext cx="2547257" cy="3011601"/>
          </a:xfrm>
          <a:prstGeom prst="rect">
            <a:avLst/>
          </a:prstGeom>
        </p:spPr>
      </p:pic>
      <p:sp>
        <p:nvSpPr>
          <p:cNvPr id="7" name="Text Placeholder 4"/>
          <p:cNvSpPr>
            <a:spLocks noGrp="1"/>
          </p:cNvSpPr>
          <p:nvPr>
            <p:ph type="body" sz="half" idx="2"/>
          </p:nvPr>
        </p:nvSpPr>
        <p:spPr>
          <a:xfrm>
            <a:off x="5550010" y="4182383"/>
            <a:ext cx="3332970" cy="835188"/>
          </a:xfrm>
          <a:prstGeom prst="roundRect">
            <a:avLst>
              <a:gd name="adj" fmla="val 21759"/>
            </a:avLst>
          </a:prstGeom>
          <a:solidFill>
            <a:schemeClr val="bg2"/>
          </a:solidFill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sz="1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实际运行反馈：“水样中的气泡，以及光源和检测器，测量池的水雾冷凝是影响低浊度高精度测量的重要因素！”</a:t>
            </a:r>
            <a:endParaRPr lang="en-GB" sz="1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" y="1234824"/>
            <a:ext cx="8723352" cy="1200074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zh-CN" alt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专利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的光路设计</a:t>
            </a:r>
            <a:endParaRPr lang="en-GB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US" b="1" dirty="0">
                <a:solidFill>
                  <a:srgbClr val="FF33CC"/>
                </a:solidFill>
              </a:rPr>
              <a:t>减小杂散光引起的读数偏差和错误</a:t>
            </a:r>
            <a:r>
              <a:rPr lang="zh-CN" altLang="en-US" dirty="0"/>
              <a:t>。专利</a:t>
            </a:r>
            <a:r>
              <a:rPr lang="zh-CN" altLang="zh-CN" dirty="0"/>
              <a:t>杂光吸收器</a:t>
            </a:r>
            <a:r>
              <a:rPr lang="zh-CN" altLang="en-US" dirty="0"/>
              <a:t>装置</a:t>
            </a:r>
            <a:r>
              <a:rPr lang="en-US" altLang="zh-CN" dirty="0"/>
              <a:t>-</a:t>
            </a:r>
            <a:r>
              <a:rPr lang="zh-CN" altLang="en-US" dirty="0"/>
              <a:t>入射光和杂散光“黑洞”，降低杂散光对测量的影响。</a:t>
            </a:r>
            <a:endParaRPr lang="en-US" altLang="zh-CN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28600" lvl="1" indent="0">
              <a:buNone/>
            </a:pP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超高精度和可靠性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7640-2180-4F74-AE0A-8CCC243E2A4D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475852" y="2144487"/>
            <a:ext cx="3742298" cy="4364602"/>
            <a:chOff x="4836819" y="2144487"/>
            <a:chExt cx="3742298" cy="4364602"/>
          </a:xfrm>
        </p:grpSpPr>
        <p:grpSp>
          <p:nvGrpSpPr>
            <p:cNvPr id="5" name="组合 4"/>
            <p:cNvGrpSpPr/>
            <p:nvPr/>
          </p:nvGrpSpPr>
          <p:grpSpPr>
            <a:xfrm>
              <a:off x="4836819" y="2144487"/>
              <a:ext cx="3742298" cy="4364602"/>
              <a:chOff x="4836819" y="2144487"/>
              <a:chExt cx="3742298" cy="4364602"/>
            </a:xfrm>
          </p:grpSpPr>
          <p:pic>
            <p:nvPicPr>
              <p:cNvPr id="9" name="Grafik 2"/>
              <p:cNvPicPr>
                <a:picLocks noChangeAspect="1"/>
              </p:cNvPicPr>
              <p:nvPr/>
            </p:nvPicPr>
            <p:blipFill>
              <a:blip r:embed="rId1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16971" y="5621100"/>
                <a:ext cx="1291521" cy="484457"/>
              </a:xfrm>
              <a:prstGeom prst="rect">
                <a:avLst/>
              </a:prstGeom>
            </p:spPr>
          </p:pic>
          <p:pic>
            <p:nvPicPr>
              <p:cNvPr id="10" name="Picture 8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6194" y="2144487"/>
                <a:ext cx="1122923" cy="3352702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6819" y="2144487"/>
                <a:ext cx="2547257" cy="3011601"/>
              </a:xfrm>
              <a:prstGeom prst="rect">
                <a:avLst/>
              </a:prstGeom>
            </p:spPr>
          </p:pic>
        </p:grpSp>
        <p:cxnSp>
          <p:nvCxnSpPr>
            <p:cNvPr id="12" name="Straight Connector 21"/>
            <p:cNvCxnSpPr/>
            <p:nvPr/>
          </p:nvCxnSpPr>
          <p:spPr>
            <a:xfrm>
              <a:off x="8040155" y="3868475"/>
              <a:ext cx="0" cy="1051868"/>
            </a:xfrm>
            <a:prstGeom prst="line">
              <a:avLst/>
            </a:prstGeom>
            <a:ln w="38100">
              <a:solidFill>
                <a:srgbClr val="FF000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165" y="1234822"/>
            <a:ext cx="8723353" cy="2103801"/>
          </a:xfrm>
        </p:spPr>
        <p:txBody>
          <a:bodyPr lIns="0" tIns="0"/>
          <a:lstStyle/>
          <a:p>
            <a:pPr marL="0" indent="0">
              <a:buNone/>
            </a:pPr>
            <a:r>
              <a:rPr 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6）</a:t>
            </a:r>
            <a:r>
              <a:rPr lang="zh-CN" alt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光源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效能校正运算法则运用</a:t>
            </a:r>
            <a:endParaRPr lang="en-GB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GB" dirty="0"/>
              <a:t>保证</a:t>
            </a:r>
            <a:r>
              <a:rPr lang="zh-CN" altLang="en-US" dirty="0"/>
              <a:t>光源长寿，准确，高重复性工作</a:t>
            </a:r>
            <a:endParaRPr lang="en-GB" altLang="zh-CN" dirty="0"/>
          </a:p>
          <a:p>
            <a:pPr lvl="1"/>
            <a:r>
              <a:rPr lang="zh-CN" altLang="en-US" dirty="0"/>
              <a:t>光源</a:t>
            </a:r>
            <a:r>
              <a:rPr lang="zh-CN" altLang="en-GB" dirty="0"/>
              <a:t>可</a:t>
            </a:r>
            <a:r>
              <a:rPr lang="zh-CN" altLang="en-US" dirty="0"/>
              <a:t>达到</a:t>
            </a:r>
            <a:r>
              <a:rPr lang="en-GB" dirty="0"/>
              <a:t>10</a:t>
            </a:r>
            <a:r>
              <a:rPr lang="zh-CN" altLang="en-GB" dirty="0"/>
              <a:t>年</a:t>
            </a:r>
            <a:r>
              <a:rPr lang="zh-CN" altLang="en-US" dirty="0"/>
              <a:t>运行寿命</a:t>
            </a:r>
            <a:endParaRPr lang="en-US" altLang="zh-CN" dirty="0"/>
          </a:p>
          <a:p>
            <a:pPr lvl="1"/>
            <a:r>
              <a:rPr lang="zh-CN" altLang="en-US" dirty="0"/>
              <a:t>不需要定期更换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超高精度和可靠性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7640-2180-4F74-AE0A-8CCC243E2A4D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572000" y="1900366"/>
            <a:ext cx="4571523" cy="4065005"/>
            <a:chOff x="282672" y="1232659"/>
            <a:chExt cx="7273160" cy="5630152"/>
          </a:xfrm>
        </p:grpSpPr>
        <p:pic>
          <p:nvPicPr>
            <p:cNvPr id="23" name="Picture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672" y="1232659"/>
              <a:ext cx="6525368" cy="5630152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4905827" y="5814950"/>
              <a:ext cx="1148462" cy="345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/>
                <a:t>水样入口</a:t>
              </a:r>
              <a:endParaRPr lang="zh-CN" altLang="en-US" sz="1200" b="1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31734" y="3318800"/>
              <a:ext cx="848361" cy="575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/>
                <a:t>测量室</a:t>
              </a:r>
              <a:endParaRPr lang="zh-CN" altLang="en-US" sz="1200" b="1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31734" y="4337444"/>
              <a:ext cx="848361" cy="805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/>
                <a:t>流量指示计</a:t>
              </a:r>
              <a:endParaRPr lang="zh-CN" altLang="en-US" sz="1200" b="1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905253" y="3844999"/>
              <a:ext cx="1650579" cy="1036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/>
                <a:t>水流垂直和水平流过除气泡装置，消除气泡</a:t>
              </a:r>
              <a:endParaRPr lang="zh-CN" altLang="en-US" sz="1200" b="1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31734" y="2366403"/>
              <a:ext cx="848361" cy="345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/>
                <a:t>溢流</a:t>
              </a:r>
              <a:endParaRPr lang="zh-CN" altLang="en-US" sz="1200" b="1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2033" y="5814950"/>
              <a:ext cx="1230888" cy="345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/>
                <a:t>水样出口</a:t>
              </a:r>
              <a:endParaRPr lang="zh-CN" altLang="en-US" sz="1200" b="1" dirty="0"/>
            </a:p>
          </p:txBody>
        </p: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超高精度和可靠性</a:t>
            </a:r>
            <a:endParaRPr lang="zh-CN" altLang="en-US" dirty="0"/>
          </a:p>
        </p:txBody>
      </p:sp>
      <p:sp>
        <p:nvSpPr>
          <p:cNvPr id="13" name="Content Placeholder 1"/>
          <p:cNvSpPr txBox="1"/>
          <p:nvPr/>
        </p:nvSpPr>
        <p:spPr>
          <a:xfrm>
            <a:off x="54547" y="1258953"/>
            <a:ext cx="6551522" cy="1786028"/>
          </a:xfrm>
          <a:prstGeom prst="roundRect">
            <a:avLst/>
          </a:prstGeom>
        </p:spPr>
        <p:txBody>
          <a:bodyPr vert="horz" lIns="0" tIns="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2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183070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altLang="zh-CN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zh-CN" alt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结构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设计减少了沉淀的产生，减少了清洗工作量</a:t>
            </a:r>
            <a:endParaRPr lang="en-GB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GB" dirty="0"/>
              <a:t>防止</a:t>
            </a:r>
            <a:r>
              <a:rPr lang="zh-CN" altLang="en-US" dirty="0"/>
              <a:t>沉淀，没有任何藏污纳垢的角落</a:t>
            </a:r>
            <a:endParaRPr lang="en-GB" dirty="0"/>
          </a:p>
          <a:p>
            <a:pPr lvl="1"/>
            <a:r>
              <a:rPr lang="zh-CN" altLang="en-GB" dirty="0"/>
              <a:t>专利</a:t>
            </a:r>
            <a:r>
              <a:rPr lang="zh-CN" altLang="en-US" dirty="0"/>
              <a:t>水流动力设计，减少水垢和生物膜产生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33FDD-4359-4073-8251-146DEB6672D5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14" name="ptv1000_map0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4384" y="2864869"/>
            <a:ext cx="4097370" cy="2140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超高精度和可靠性</a:t>
            </a:r>
            <a:endParaRPr lang="en-US" dirty="0"/>
          </a:p>
        </p:txBody>
      </p:sp>
      <p:pic>
        <p:nvPicPr>
          <p:cNvPr id="3" name="Picture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52" y="1656166"/>
            <a:ext cx="6609031" cy="48234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2738" y="2467841"/>
            <a:ext cx="2292552" cy="88175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D9B42-45D5-4933-8436-F1D5B2006A1B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超高精度和可靠性</a:t>
            </a:r>
            <a:endParaRPr lang="en-US" dirty="0"/>
          </a:p>
        </p:txBody>
      </p:sp>
      <p:pic>
        <p:nvPicPr>
          <p:cNvPr id="2" name="Picture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70" y="1400847"/>
            <a:ext cx="7296150" cy="534352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2BF00-8462-44BA-BAE6-AFACB48508CC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超高精度和可靠性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D9B42-45D5-4933-8436-F1D5B2006A1B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41" y="1749705"/>
            <a:ext cx="7541918" cy="5039005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>
          <a:xfrm>
            <a:off x="201706" y="1221537"/>
            <a:ext cx="7400573" cy="537322"/>
          </a:xfrm>
        </p:spPr>
        <p:txBody>
          <a:bodyPr/>
          <a:lstStyle/>
          <a:p>
            <a:r>
              <a:rPr lang="en-US" altLang="zh-CN" b="1" dirty="0">
                <a:solidFill>
                  <a:srgbClr val="002C52"/>
                </a:solidFill>
              </a:rPr>
              <a:t>PTV2000/6000</a:t>
            </a:r>
            <a:r>
              <a:rPr lang="zh-CN" altLang="en-US" b="1" dirty="0">
                <a:solidFill>
                  <a:srgbClr val="002C52"/>
                </a:solidFill>
              </a:rPr>
              <a:t>具有对个体颗粒物更高的灵敏度和检测能力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1706" y="909120"/>
            <a:ext cx="8852142" cy="58795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en-GB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设备</a:t>
            </a:r>
            <a:r>
              <a:rPr lang="zh-CN" alt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采购成本降低</a:t>
            </a:r>
            <a:endParaRPr lang="en-GB" sz="1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GB" dirty="0"/>
              <a:t>不</a:t>
            </a:r>
            <a:r>
              <a:rPr lang="zh-CN" altLang="en-US" dirty="0"/>
              <a:t>需要外置除气泡和清洗装置</a:t>
            </a:r>
            <a:endParaRPr lang="en-GB" dirty="0"/>
          </a:p>
          <a:p>
            <a:pPr marL="0" indent="0">
              <a:buNone/>
            </a:pPr>
            <a:r>
              <a:rPr lang="en-US" altLang="zh-CN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、操作者</a:t>
            </a:r>
            <a:r>
              <a:rPr lang="zh-CN" altLang="en-GB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运行</a:t>
            </a:r>
            <a:r>
              <a:rPr lang="zh-CN" alt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成本降低，模块化设计，易于维护</a:t>
            </a:r>
            <a:endParaRPr lang="en-GB" sz="1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无玻璃测量池，大幅减少清洗</a:t>
            </a:r>
            <a:r>
              <a:rPr lang="en-US" altLang="zh-CN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更换等工作</a:t>
            </a:r>
            <a:endParaRPr lang="en-US" altLang="zh-CN" b="1" u="sng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GB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清洗</a:t>
            </a:r>
            <a:r>
              <a:rPr lang="zh-CN" alt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过程简单快速，水流模块结构设计没有任何藏污</a:t>
            </a:r>
            <a:endParaRPr lang="en-US" altLang="zh-CN" b="1" u="sng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8600" lvl="1" indent="0">
              <a:buNone/>
              <a:tabLst>
                <a:tab pos="445770" algn="l"/>
              </a:tabLst>
            </a:pPr>
            <a:r>
              <a:rPr lang="en-US" altLang="zh-CN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zh-CN" alt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纳垢的角落，不需要特殊工具</a:t>
            </a:r>
            <a:endParaRPr lang="en-US" altLang="zh-CN" b="1" u="sng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手机</a:t>
            </a:r>
            <a:r>
              <a:rPr lang="en-US" altLang="zh-CN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</a:t>
            </a:r>
            <a:r>
              <a:rPr lang="zh-CN" alt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可快速控制操作（蓝牙）</a:t>
            </a:r>
            <a:endParaRPr lang="en-GB" altLang="zh-CN" b="1" u="sng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8600" lvl="1" indent="0" defTabSz="445770">
              <a:buNone/>
            </a:pPr>
            <a:endParaRPr lang="en-US" altLang="zh-CN" dirty="0"/>
          </a:p>
          <a:p>
            <a:pPr marL="0" lvl="1" indent="0" defTabSz="445770">
              <a:buNone/>
            </a:pPr>
            <a:r>
              <a:rPr lang="en-US" altLang="zh-CN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en-GB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操作</a:t>
            </a:r>
            <a:r>
              <a:rPr lang="zh-CN" alt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过程运行成本降低</a:t>
            </a:r>
            <a:endParaRPr lang="en-GB" sz="1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zh-CN" altLang="en-US" dirty="0"/>
              <a:t>运行稳定可靠，减少</a:t>
            </a:r>
            <a:r>
              <a:rPr lang="zh-CN" altLang="en-GB" dirty="0"/>
              <a:t>校准</a:t>
            </a:r>
            <a:r>
              <a:rPr lang="zh-CN" altLang="en-US" dirty="0"/>
              <a:t>次数</a:t>
            </a:r>
            <a:endParaRPr lang="en-GB" dirty="0"/>
          </a:p>
          <a:p>
            <a:pPr lvl="1"/>
            <a:r>
              <a:rPr lang="zh-CN" altLang="en-GB" dirty="0"/>
              <a:t>简单</a:t>
            </a:r>
            <a:r>
              <a:rPr lang="zh-CN" altLang="en-US" dirty="0"/>
              <a:t>，快速，安全的验证和校准过程</a:t>
            </a:r>
            <a:endParaRPr lang="en-GB" altLang="zh-CN" sz="2000" dirty="0"/>
          </a:p>
          <a:p>
            <a:pPr marL="0" lvl="1" indent="0">
              <a:buNone/>
            </a:pPr>
            <a:r>
              <a:rPr lang="en-US" altLang="zh-CN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en-GB" sz="1800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低</a:t>
            </a:r>
            <a:r>
              <a:rPr lang="zh-CN" altLang="en-US" sz="1800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水量消耗</a:t>
            </a:r>
            <a:r>
              <a:rPr lang="zh-CN" alt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，低容量测量槽 </a:t>
            </a:r>
            <a:r>
              <a:rPr lang="en-US" altLang="zh-CN" sz="1800" dirty="0"/>
              <a:t>(</a:t>
            </a:r>
            <a:r>
              <a:rPr lang="zh-CN" altLang="en-US" sz="1800" dirty="0"/>
              <a:t>体积比某些品牌小</a:t>
            </a:r>
            <a:r>
              <a:rPr lang="en-US" altLang="zh-CN" sz="1800" dirty="0"/>
              <a:t>70%) </a:t>
            </a:r>
            <a:r>
              <a:rPr lang="zh-CN" altLang="en-US" sz="1800" dirty="0"/>
              <a:t>，此设计，不仅大大减小了水样和校准液用量，同时有效加快了浊度监测响应速度。系统最佳流速为</a:t>
            </a:r>
            <a:r>
              <a:rPr lang="en-US" altLang="zh-CN" sz="1800" dirty="0"/>
              <a:t>50</a:t>
            </a:r>
            <a:r>
              <a:rPr lang="zh-CN" altLang="en-US" sz="1800" dirty="0"/>
              <a:t>至</a:t>
            </a:r>
            <a:r>
              <a:rPr lang="en-US" altLang="zh-CN" sz="1800" dirty="0"/>
              <a:t>80ml</a:t>
            </a:r>
            <a:r>
              <a:rPr lang="zh-CN" altLang="en-US" sz="1800" dirty="0"/>
              <a:t>每分钟。</a:t>
            </a:r>
            <a:endParaRPr lang="en-US" altLang="zh-CN" sz="1800" dirty="0"/>
          </a:p>
          <a:p>
            <a:pPr marL="0" lvl="1" indent="0">
              <a:buNone/>
            </a:pPr>
            <a:r>
              <a:rPr lang="en-US" altLang="zh-CN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长寿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性，</a:t>
            </a:r>
            <a:r>
              <a:rPr lang="zh-CN" alt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稳定的</a:t>
            </a:r>
            <a:r>
              <a:rPr lang="en-US" altLang="zh-CN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LED</a:t>
            </a:r>
            <a:r>
              <a:rPr lang="zh-CN" alt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光源。不需要定期更换</a:t>
            </a: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GB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降低运行成本</a:t>
            </a:r>
            <a:endParaRPr lang="zh-CN" altLang="en-US" dirty="0"/>
          </a:p>
        </p:txBody>
      </p:sp>
      <p:pic>
        <p:nvPicPr>
          <p:cNvPr id="16" name="Grafik 2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928" y="2203525"/>
            <a:ext cx="2194243" cy="2925656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B0CF9-E399-4C3F-9B26-5D35A1FE762F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6201" y="1173152"/>
            <a:ext cx="5549900" cy="473828"/>
          </a:xfrm>
        </p:spPr>
        <p:txBody>
          <a:bodyPr/>
          <a:lstStyle/>
          <a:p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不需要外加除气泡和清洗装置：</a:t>
            </a:r>
            <a:endParaRPr lang="en-GB" sz="24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F54B-5234-4BF3-B040-F3731E2E4618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1" name="Title 5"/>
          <p:cNvSpPr txBox="1"/>
          <p:nvPr/>
        </p:nvSpPr>
        <p:spPr>
          <a:xfrm>
            <a:off x="90152" y="758831"/>
            <a:ext cx="5459858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降低运行成本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932967" y="1886506"/>
            <a:ext cx="3068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其它品牌在线浊度仪需外加除气泡和玻璃瓶清洗装置。增加了成本，大量的维护量及故障产生点。</a:t>
            </a:r>
            <a:endParaRPr lang="zh-CN" altLang="en-US" b="1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19364" y="1917157"/>
            <a:ext cx="6701892" cy="4853532"/>
            <a:chOff x="996080" y="1361878"/>
            <a:chExt cx="6925176" cy="5244269"/>
          </a:xfrm>
        </p:grpSpPr>
        <p:grpSp>
          <p:nvGrpSpPr>
            <p:cNvPr id="9" name="组合 8"/>
            <p:cNvGrpSpPr/>
            <p:nvPr/>
          </p:nvGrpSpPr>
          <p:grpSpPr>
            <a:xfrm>
              <a:off x="996080" y="1361878"/>
              <a:ext cx="6925176" cy="5244269"/>
              <a:chOff x="177373" y="860192"/>
              <a:chExt cx="6925176" cy="5244269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77373" y="860192"/>
                <a:ext cx="4703072" cy="5244269"/>
              </a:xfrm>
              <a:prstGeom prst="rect">
                <a:avLst/>
              </a:prstGeom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4763481" y="2207324"/>
                <a:ext cx="18635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0000"/>
                    </a:solidFill>
                  </a:rPr>
                  <a:t>外加除气泡装置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702553" y="4384902"/>
                <a:ext cx="23999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0000"/>
                    </a:solidFill>
                  </a:rPr>
                  <a:t>玻璃比色瓶清洗装置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3" name="直接箭头连接符 22"/>
              <p:cNvCxnSpPr>
                <a:stCxn id="22" idx="1"/>
              </p:cNvCxnSpPr>
              <p:nvPr/>
            </p:nvCxnSpPr>
            <p:spPr>
              <a:xfrm flipH="1" flipV="1">
                <a:off x="2839029" y="3356470"/>
                <a:ext cx="1863524" cy="121309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箭头连接符 23"/>
              <p:cNvCxnSpPr>
                <a:stCxn id="20" idx="1"/>
              </p:cNvCxnSpPr>
              <p:nvPr/>
            </p:nvCxnSpPr>
            <p:spPr>
              <a:xfrm flipH="1" flipV="1">
                <a:off x="4140927" y="2040748"/>
                <a:ext cx="622554" cy="35124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4334186" y="1752615"/>
              <a:ext cx="1115814" cy="1062030"/>
              <a:chOff x="1634836" y="2646727"/>
              <a:chExt cx="2167831" cy="2167831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1634836" y="2646727"/>
                <a:ext cx="2167831" cy="2167831"/>
              </a:xfrm>
              <a:prstGeom prst="ellipse">
                <a:avLst/>
              </a:prstGeom>
              <a:noFill/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1" name="Straight Connector 20"/>
              <p:cNvCxnSpPr>
                <a:stCxn id="19" idx="1"/>
                <a:endCxn id="19" idx="5"/>
              </p:cNvCxnSpPr>
              <p:nvPr/>
            </p:nvCxnSpPr>
            <p:spPr>
              <a:xfrm>
                <a:off x="1952307" y="2964198"/>
                <a:ext cx="1532889" cy="1532889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2921937" y="3242056"/>
              <a:ext cx="1115814" cy="1062030"/>
              <a:chOff x="1634836" y="2646727"/>
              <a:chExt cx="2167831" cy="2167831"/>
            </a:xfrm>
          </p:grpSpPr>
          <p:sp>
            <p:nvSpPr>
              <p:cNvPr id="29" name="Oval 18"/>
              <p:cNvSpPr/>
              <p:nvPr/>
            </p:nvSpPr>
            <p:spPr>
              <a:xfrm>
                <a:off x="1634836" y="2646727"/>
                <a:ext cx="2167831" cy="2167831"/>
              </a:xfrm>
              <a:prstGeom prst="ellipse">
                <a:avLst/>
              </a:prstGeom>
              <a:noFill/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0" name="Straight Connector 20"/>
              <p:cNvCxnSpPr>
                <a:stCxn id="29" idx="1"/>
                <a:endCxn id="29" idx="5"/>
              </p:cNvCxnSpPr>
              <p:nvPr/>
            </p:nvCxnSpPr>
            <p:spPr>
              <a:xfrm>
                <a:off x="1952307" y="2964198"/>
                <a:ext cx="1532889" cy="1532889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0153" y="1841973"/>
            <a:ext cx="6476484" cy="4144963"/>
          </a:xfrm>
        </p:spPr>
        <p:txBody>
          <a:bodyPr/>
          <a:lstStyle/>
          <a:p>
            <a:pPr indent="-47625"/>
            <a:r>
              <a:rPr lang="zh-CN" altLang="en-GB" dirty="0"/>
              <a:t>减少</a:t>
            </a:r>
            <a:r>
              <a:rPr lang="zh-CN" altLang="en-US" dirty="0"/>
              <a:t>人员培训需要</a:t>
            </a:r>
            <a:endParaRPr lang="en-GB" dirty="0"/>
          </a:p>
          <a:p>
            <a:pPr marL="265430" lvl="1" indent="-84455">
              <a:buNone/>
            </a:pPr>
            <a:r>
              <a:rPr lang="zh-CN" altLang="en-US" dirty="0"/>
              <a:t> 无玻璃瓶结构，模块化设计，</a:t>
            </a:r>
            <a:r>
              <a:rPr lang="zh-CN" altLang="en-GB" dirty="0"/>
              <a:t>操作</a:t>
            </a:r>
            <a:r>
              <a:rPr lang="zh-CN" altLang="en-US" dirty="0"/>
              <a:t>过程非常简单，启发性设计的手机</a:t>
            </a:r>
            <a:r>
              <a:rPr lang="en-US" altLang="zh-CN" dirty="0"/>
              <a:t>APP</a:t>
            </a:r>
            <a:r>
              <a:rPr lang="zh-CN" altLang="en-US" dirty="0"/>
              <a:t>上提供操作提示</a:t>
            </a:r>
            <a:endParaRPr lang="en-GB" dirty="0"/>
          </a:p>
          <a:p>
            <a:pPr indent="-47625"/>
            <a:r>
              <a:rPr lang="zh-CN" altLang="en-GB" dirty="0"/>
              <a:t>清洗</a:t>
            </a:r>
            <a:r>
              <a:rPr lang="zh-CN" altLang="en-US" dirty="0"/>
              <a:t>过程简单如下：</a:t>
            </a:r>
            <a:endParaRPr lang="en-GB" dirty="0"/>
          </a:p>
          <a:p>
            <a:pPr marL="180975" lvl="1" indent="0">
              <a:buNone/>
            </a:pPr>
            <a:r>
              <a:rPr lang="zh-CN" altLang="en-US" dirty="0"/>
              <a:t>  </a:t>
            </a:r>
            <a:r>
              <a:rPr lang="zh-CN" altLang="en-GB" dirty="0"/>
              <a:t>关机</a:t>
            </a:r>
            <a:r>
              <a:rPr lang="zh-CN" altLang="en-US" dirty="0"/>
              <a:t>，拿下盖子，擦拭清洁，</a:t>
            </a:r>
            <a:r>
              <a:rPr lang="zh-CN" altLang="en-GB" dirty="0"/>
              <a:t>冲洗</a:t>
            </a:r>
            <a:r>
              <a:rPr lang="en-GB" dirty="0"/>
              <a:t>.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0152" y="1226921"/>
            <a:ext cx="5459858" cy="473828"/>
          </a:xfrm>
        </p:spPr>
        <p:txBody>
          <a:bodyPr/>
          <a:lstStyle/>
          <a:p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清洗过程简单快速：</a:t>
            </a:r>
            <a:endParaRPr lang="en-US" sz="24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Grafik 2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347" y="4029740"/>
            <a:ext cx="1942000" cy="25893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784" y="4204177"/>
            <a:ext cx="1947486" cy="239207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636" y="1792125"/>
            <a:ext cx="2327564" cy="391089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D4E0E-E25B-4081-99B9-3703CF24D29A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9" name="Title 5"/>
          <p:cNvSpPr txBox="1"/>
          <p:nvPr/>
        </p:nvSpPr>
        <p:spPr>
          <a:xfrm>
            <a:off x="90152" y="758831"/>
            <a:ext cx="5459858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降低运行成本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6AA5-9307-493F-A3BB-E8A303DFEF80}" type="datetime1">
              <a:rPr lang="en-GB" smtClean="0"/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4" name="Inhaltsplatzhalter 1"/>
          <p:cNvSpPr>
            <a:spLocks noGrp="1"/>
          </p:cNvSpPr>
          <p:nvPr>
            <p:ph idx="1"/>
          </p:nvPr>
        </p:nvSpPr>
        <p:spPr>
          <a:xfrm>
            <a:off x="410220" y="1290131"/>
            <a:ext cx="8390560" cy="4127911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各个国家对饮用水浊度要求越来越高</a:t>
            </a:r>
            <a:r>
              <a:rPr lang="en-US" b="1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b="1" u="sng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美国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 EPA</a:t>
            </a:r>
            <a:r>
              <a:rPr lang="zh-CN" altLang="en-US" sz="1800" dirty="0"/>
              <a:t>（</a:t>
            </a:r>
            <a:r>
              <a:rPr lang="en-US" sz="1800" dirty="0"/>
              <a:t> Environmental Protection Administration</a:t>
            </a:r>
            <a:r>
              <a:rPr lang="zh-CN" altLang="en-US" sz="1800" dirty="0"/>
              <a:t>）：</a:t>
            </a:r>
            <a:r>
              <a:rPr lang="en-US" sz="1800" dirty="0"/>
              <a:t> 95%</a:t>
            </a:r>
            <a:r>
              <a:rPr lang="zh-CN" altLang="en-US" sz="1800" dirty="0"/>
              <a:t>以上时间</a:t>
            </a:r>
            <a:r>
              <a:rPr lang="en-US" altLang="zh-CN" sz="1800" dirty="0"/>
              <a:t>&lt;</a:t>
            </a:r>
            <a:r>
              <a:rPr lang="en-US" sz="1800" dirty="0"/>
              <a:t>0.3 NTU,</a:t>
            </a:r>
            <a:r>
              <a:rPr lang="zh-CN" altLang="en-US" sz="1800" dirty="0"/>
              <a:t>最高值为</a:t>
            </a:r>
            <a:r>
              <a:rPr lang="en-US" altLang="zh-CN" sz="1800" dirty="0"/>
              <a:t>1NTU</a:t>
            </a:r>
            <a:r>
              <a:rPr lang="zh-CN" altLang="en-US" sz="1800" dirty="0"/>
              <a:t>。很多水厂签署了安全饮用水合作伙伴协议，其标准是</a:t>
            </a:r>
            <a:r>
              <a:rPr lang="en-US" altLang="zh-CN" sz="1800" dirty="0"/>
              <a:t>&lt; 0.1NTU.</a:t>
            </a:r>
            <a:r>
              <a:rPr lang="en-US" sz="1800" dirty="0"/>
              <a:t> </a:t>
            </a:r>
            <a:endParaRPr lang="en-US" sz="1800" dirty="0"/>
          </a:p>
          <a:p>
            <a:r>
              <a:rPr lang="zh-CN" alt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日本（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Ministry of Environment Japan</a:t>
            </a:r>
            <a:r>
              <a:rPr lang="zh-CN" alt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1800" dirty="0"/>
              <a:t>：</a:t>
            </a:r>
            <a:r>
              <a:rPr lang="en-US" sz="1800" dirty="0"/>
              <a:t>0.1 NTU</a:t>
            </a:r>
            <a:endParaRPr lang="en-US" sz="1800" dirty="0"/>
          </a:p>
          <a:p>
            <a:pPr marL="0" indent="0">
              <a:spcBef>
                <a:spcPts val="600"/>
              </a:spcBef>
              <a:buNone/>
            </a:pPr>
            <a:r>
              <a:rPr lang="en-US" sz="1800" dirty="0"/>
              <a:t>      </a:t>
            </a:r>
            <a:r>
              <a:rPr lang="en-US" sz="1800" dirty="0">
                <a:hlinkClick r:id="rId1"/>
              </a:rPr>
              <a:t>https://www.waterworks.metro.tokyo.jp/eng/quality</a:t>
            </a:r>
            <a:r>
              <a:rPr lang="en-US" sz="1800" dirty="0"/>
              <a:t> </a:t>
            </a:r>
            <a:endParaRPr lang="en-US" sz="1800" dirty="0"/>
          </a:p>
          <a:p>
            <a:r>
              <a:rPr lang="zh-CN" alt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韩国（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Environment Administration of the Republic of Korea</a:t>
            </a:r>
            <a:r>
              <a:rPr lang="zh-CN" alt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zh-CN" altLang="en-US" sz="1800" dirty="0"/>
              <a:t>：</a:t>
            </a:r>
            <a:r>
              <a:rPr lang="en-US" sz="1800" dirty="0"/>
              <a:t> 0.3 NTU , </a:t>
            </a:r>
            <a:r>
              <a:rPr lang="zh-CN" altLang="en-US" sz="1800" dirty="0"/>
              <a:t>通常饮用水厂的出厂指标达到</a:t>
            </a:r>
            <a:r>
              <a:rPr lang="en-US" sz="1800" dirty="0"/>
              <a:t>0.05 NTU </a:t>
            </a:r>
            <a:r>
              <a:rPr lang="en-US" sz="1800" dirty="0">
                <a:hlinkClick r:id="rId2"/>
              </a:rPr>
              <a:t>http://english.seoul.go.kr/wp-content/uploads/2014/06/Seoul-Tap-Water-Arisu-English1.pdf</a:t>
            </a:r>
            <a:r>
              <a:rPr lang="en-US" sz="1800" dirty="0"/>
              <a:t> </a:t>
            </a:r>
            <a:endParaRPr lang="en-US" sz="1800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6234448" cy="473828"/>
          </a:xfrm>
        </p:spPr>
        <p:txBody>
          <a:bodyPr/>
          <a:lstStyle/>
          <a:p>
            <a:r>
              <a:rPr lang="en-GB" dirty="0"/>
              <a:t>PTV </a:t>
            </a:r>
            <a:r>
              <a:rPr lang="zh-CN" altLang="en-US" dirty="0"/>
              <a:t>系列在线浊度仪</a:t>
            </a:r>
            <a:r>
              <a:rPr lang="zh-CN" altLang="en-GB" dirty="0"/>
              <a:t>产品</a:t>
            </a:r>
            <a:r>
              <a:rPr lang="zh-CN" altLang="en-US" dirty="0"/>
              <a:t>应用背景</a:t>
            </a:r>
            <a:endParaRPr lang="en-GB" dirty="0"/>
          </a:p>
        </p:txBody>
      </p:sp>
      <p:sp>
        <p:nvSpPr>
          <p:cNvPr id="2" name="文本框 1"/>
          <p:cNvSpPr txBox="1"/>
          <p:nvPr/>
        </p:nvSpPr>
        <p:spPr>
          <a:xfrm>
            <a:off x="443720" y="5386143"/>
            <a:ext cx="8498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原因之一：</a:t>
            </a:r>
            <a:r>
              <a:rPr lang="zh-CN" altLang="en-US" dirty="0"/>
              <a:t>将水的浊度降低到</a:t>
            </a:r>
            <a:r>
              <a:rPr lang="en-US" altLang="zh-CN" dirty="0"/>
              <a:t>1.5NTU</a:t>
            </a:r>
            <a:r>
              <a:rPr lang="zh-CN" altLang="en-US" dirty="0"/>
              <a:t>时，有机物去除</a:t>
            </a:r>
            <a:r>
              <a:rPr lang="en-US" altLang="zh-CN" dirty="0"/>
              <a:t>60%</a:t>
            </a:r>
            <a:r>
              <a:rPr lang="zh-CN" altLang="en-US" dirty="0"/>
              <a:t>左右，浊度降到</a:t>
            </a:r>
            <a:r>
              <a:rPr lang="en-US" altLang="zh-CN" dirty="0"/>
              <a:t>0.5NTU</a:t>
            </a:r>
            <a:r>
              <a:rPr lang="zh-CN" altLang="en-US" dirty="0"/>
              <a:t>时，有机物去除</a:t>
            </a:r>
            <a:r>
              <a:rPr lang="en-US" altLang="zh-CN" dirty="0"/>
              <a:t>80%</a:t>
            </a:r>
            <a:r>
              <a:rPr lang="zh-CN" altLang="en-US" dirty="0"/>
              <a:t>左右，</a:t>
            </a:r>
            <a:r>
              <a:rPr lang="zh-CN" altLang="en-US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浊度降到</a:t>
            </a:r>
            <a:r>
              <a:rPr lang="en-US" altLang="zh-CN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0.1NTU</a:t>
            </a:r>
            <a:r>
              <a:rPr lang="zh-CN" altLang="en-US" u="sng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时，绝大多数有机物可以去除。</a:t>
            </a:r>
            <a:endParaRPr lang="en-US" altLang="zh-CN" u="sng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/>
              <a:t>采用膜过滤，可以将水的浊度降低到</a:t>
            </a:r>
            <a:r>
              <a:rPr lang="en-US" altLang="zh-CN" b="1" dirty="0"/>
              <a:t>0.02NTU.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728693"/>
            <a:ext cx="8723353" cy="1870569"/>
          </a:xfrm>
        </p:spPr>
        <p:txBody>
          <a:bodyPr/>
          <a:lstStyle/>
          <a:p>
            <a:r>
              <a:rPr lang="en-GB" dirty="0"/>
              <a:t>T-Cal plus </a:t>
            </a:r>
            <a:r>
              <a:rPr lang="zh-CN" altLang="en-GB" dirty="0"/>
              <a:t>专利</a:t>
            </a:r>
            <a:r>
              <a:rPr lang="zh-CN" altLang="en-US" dirty="0"/>
              <a:t>型</a:t>
            </a:r>
            <a:r>
              <a:rPr lang="zh-CN" altLang="en-GB" dirty="0"/>
              <a:t>校准</a:t>
            </a:r>
            <a:r>
              <a:rPr lang="zh-CN" altLang="en-US" dirty="0"/>
              <a:t>液包装</a:t>
            </a:r>
            <a:endParaRPr lang="en-GB" dirty="0"/>
          </a:p>
          <a:p>
            <a:pPr lvl="1"/>
            <a:r>
              <a:rPr lang="zh-CN" altLang="en-US" dirty="0"/>
              <a:t>防阳光和氧气接触</a:t>
            </a:r>
            <a:endParaRPr lang="en-US" altLang="zh-CN" dirty="0"/>
          </a:p>
          <a:p>
            <a:pPr lvl="1"/>
            <a:r>
              <a:rPr lang="zh-CN" altLang="en-US" dirty="0"/>
              <a:t>无气泡产生</a:t>
            </a:r>
            <a:endParaRPr lang="en-US" altLang="zh-CN" dirty="0"/>
          </a:p>
          <a:p>
            <a:pPr lvl="1"/>
            <a:r>
              <a:rPr lang="zh-CN" altLang="en-US" dirty="0"/>
              <a:t>避免人接触到校准溶液</a:t>
            </a: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marL="228600" lvl="1" indent="0">
              <a:buNone/>
            </a:pP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0152" y="1226921"/>
            <a:ext cx="5459858" cy="473828"/>
          </a:xfrm>
        </p:spPr>
        <p:txBody>
          <a:bodyPr/>
          <a:lstStyle/>
          <a:p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简单，快速，安全的校准过程</a:t>
            </a:r>
            <a:endParaRPr lang="zh-CN" altLang="en-US" sz="24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65" y="3748652"/>
            <a:ext cx="3182588" cy="1789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01" y="3276600"/>
            <a:ext cx="1238972" cy="3178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Users\kboland\Desktop\Figure 13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08" t="20728" b="7056"/>
          <a:stretch>
            <a:fillRect/>
          </a:stretch>
        </p:blipFill>
        <p:spPr bwMode="auto">
          <a:xfrm>
            <a:off x="2382116" y="3567587"/>
            <a:ext cx="2794406" cy="2370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103418" y="6289964"/>
            <a:ext cx="4882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Timed to 5 minutes &amp; 30 seconds in the UK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4162-56F4-4D63-B841-B26C2640F93E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4" name="Title 5"/>
          <p:cNvSpPr txBox="1"/>
          <p:nvPr/>
        </p:nvSpPr>
        <p:spPr>
          <a:xfrm>
            <a:off x="90152" y="758831"/>
            <a:ext cx="5459858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降低运行成本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8252" y="1537401"/>
            <a:ext cx="3572100" cy="207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554522"/>
            <a:ext cx="8723353" cy="4144963"/>
          </a:xfrm>
        </p:spPr>
        <p:txBody>
          <a:bodyPr/>
          <a:lstStyle/>
          <a:p>
            <a:r>
              <a:rPr lang="zh-CN" altLang="en-GB" dirty="0"/>
              <a:t>不需</a:t>
            </a:r>
            <a:r>
              <a:rPr lang="zh-CN" altLang="en-US" dirty="0"/>
              <a:t>要经常校准，日常只需要：</a:t>
            </a:r>
            <a:endParaRPr lang="en-GB" dirty="0"/>
          </a:p>
          <a:p>
            <a:pPr lvl="1"/>
            <a:r>
              <a:rPr lang="zh-CN" altLang="en-GB" dirty="0"/>
              <a:t>每月</a:t>
            </a:r>
            <a:r>
              <a:rPr lang="zh-CN" altLang="en-US" dirty="0"/>
              <a:t>花极短的时间进行验证</a:t>
            </a:r>
            <a:endParaRPr lang="en-GB" dirty="0"/>
          </a:p>
          <a:p>
            <a:pPr lvl="1"/>
            <a:r>
              <a:rPr lang="zh-CN" altLang="en-US" dirty="0"/>
              <a:t>启发性设计的手机</a:t>
            </a:r>
            <a:r>
              <a:rPr lang="en-US" altLang="zh-CN" dirty="0"/>
              <a:t>APP</a:t>
            </a:r>
            <a:r>
              <a:rPr lang="zh-CN" altLang="en-US" dirty="0"/>
              <a:t>上提供操作提示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0152" y="1226918"/>
            <a:ext cx="5459858" cy="473828"/>
          </a:xfrm>
        </p:spPr>
        <p:txBody>
          <a:bodyPr/>
          <a:lstStyle/>
          <a:p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验证过程简单快速：</a:t>
            </a:r>
            <a:endParaRPr lang="en-US" sz="24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20819" r="962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032" y="2823021"/>
            <a:ext cx="3561601" cy="2959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1" y="3337711"/>
            <a:ext cx="4378036" cy="3283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563" y="2321319"/>
            <a:ext cx="2370951" cy="3741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9B273-00D0-4EC7-81C2-DDACDC34D4C1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9" name="Title 5"/>
          <p:cNvSpPr txBox="1"/>
          <p:nvPr/>
        </p:nvSpPr>
        <p:spPr>
          <a:xfrm>
            <a:off x="90152" y="758831"/>
            <a:ext cx="5459858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降低运行成本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489" y="2115139"/>
            <a:ext cx="5376863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45455" y="2491856"/>
            <a:ext cx="973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测量模块</a:t>
            </a:r>
            <a:endParaRPr lang="en-US" sz="14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945403" y="2636878"/>
            <a:ext cx="1131172" cy="47960"/>
          </a:xfrm>
          <a:prstGeom prst="straightConnector1">
            <a:avLst/>
          </a:prstGeom>
          <a:ln w="25400">
            <a:solidFill>
              <a:srgbClr val="002C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45455" y="5074698"/>
            <a:ext cx="1293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安装背板</a:t>
            </a:r>
            <a:endParaRPr lang="en-US" altLang="zh-CN" sz="14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</a:t>
            </a:r>
            <a:r>
              <a:rPr lang="zh-CN" altLang="en-US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个安装孔</a:t>
            </a:r>
            <a:r>
              <a:rPr lang="en-US" altLang="zh-CN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zh-CN" sz="14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600723" y="4800395"/>
            <a:ext cx="999602" cy="453586"/>
          </a:xfrm>
          <a:prstGeom prst="straightConnector1">
            <a:avLst/>
          </a:prstGeom>
          <a:ln w="25400">
            <a:solidFill>
              <a:srgbClr val="002C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727311" y="4543728"/>
            <a:ext cx="1209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接线盒</a:t>
            </a:r>
            <a:endParaRPr lang="en-US" sz="14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956086" y="4073758"/>
            <a:ext cx="893036" cy="0"/>
          </a:xfrm>
          <a:prstGeom prst="straightConnector1">
            <a:avLst/>
          </a:prstGeom>
          <a:ln w="25400">
            <a:solidFill>
              <a:srgbClr val="002C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730667" y="5152923"/>
            <a:ext cx="9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水样进出管理装置</a:t>
            </a:r>
            <a:endParaRPr lang="en-US" sz="14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4028874" y="5444670"/>
            <a:ext cx="1701794" cy="77585"/>
          </a:xfrm>
          <a:prstGeom prst="straightConnector1">
            <a:avLst/>
          </a:prstGeom>
          <a:ln w="25400">
            <a:solidFill>
              <a:srgbClr val="002C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40318" y="3255978"/>
            <a:ext cx="1499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水流模块机体</a:t>
            </a:r>
            <a:endParaRPr lang="en-US" sz="14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594678" y="3423912"/>
            <a:ext cx="1481897" cy="1343"/>
          </a:xfrm>
          <a:prstGeom prst="straightConnector1">
            <a:avLst/>
          </a:prstGeom>
          <a:ln w="25400">
            <a:solidFill>
              <a:srgbClr val="002C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388392" y="1960175"/>
            <a:ext cx="2596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1)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彩色触摸显示屏控制</a:t>
            </a:r>
            <a:endParaRPr lang="en-US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Arrow Connector 23"/>
          <p:cNvCxnSpPr>
            <a:stCxn id="23" idx="1"/>
          </p:cNvCxnSpPr>
          <p:nvPr/>
        </p:nvCxnSpPr>
        <p:spPr>
          <a:xfrm flipH="1">
            <a:off x="3572540" y="2144841"/>
            <a:ext cx="2815852" cy="539997"/>
          </a:xfrm>
          <a:prstGeom prst="straightConnector1">
            <a:avLst/>
          </a:prstGeom>
          <a:ln w="25400">
            <a:solidFill>
              <a:srgbClr val="002C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4745830" y="3760112"/>
            <a:ext cx="984837" cy="789977"/>
          </a:xfrm>
          <a:prstGeom prst="straightConnector1">
            <a:avLst/>
          </a:prstGeom>
          <a:ln w="25400">
            <a:solidFill>
              <a:srgbClr val="002C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979667" y="2601353"/>
            <a:ext cx="213243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2)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通过手机</a:t>
            </a:r>
            <a:r>
              <a:rPr lang="en-US" altLang="zh-CN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APP</a:t>
            </a:r>
            <a:endParaRPr lang="en-US" altLang="zh-CN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控制仪器</a:t>
            </a:r>
            <a:endParaRPr lang="en-US" sz="1400" b="1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双向实时通讯</a:t>
            </a:r>
            <a:endParaRPr lang="en-US" sz="1400" b="1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5455" y="3760112"/>
            <a:ext cx="1499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安装夹板</a:t>
            </a:r>
            <a:endParaRPr lang="en-US" altLang="zh-CN" sz="14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r>
              <a:rPr lang="zh-CN" altLang="en-US" sz="1400" dirty="0">
                <a:solidFill>
                  <a:srgbClr val="002C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快速机体拆装</a:t>
            </a:r>
            <a:endParaRPr lang="en-US" sz="1400" dirty="0">
              <a:solidFill>
                <a:srgbClr val="002C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110723" y="2875960"/>
            <a:ext cx="1015138" cy="762945"/>
            <a:chOff x="7052536" y="3097219"/>
            <a:chExt cx="1015138" cy="762945"/>
          </a:xfrm>
        </p:grpSpPr>
        <p:pic>
          <p:nvPicPr>
            <p:cNvPr id="27" name="Picture 2" descr="http://www.psdgraphics.com/file/wireless-connection-icon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387978" y="3172740"/>
              <a:ext cx="755218" cy="604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://www.psdgraphics.com/file/wireless-connection-icon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977015" y="3180467"/>
              <a:ext cx="755218" cy="604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7BBAB-D07F-46E9-B032-BA106876ACC7}" type="datetime1">
              <a:rPr lang="en-GB" smtClean="0"/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30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5459858" cy="473828"/>
          </a:xfrm>
        </p:spPr>
        <p:txBody>
          <a:bodyPr/>
          <a:lstStyle/>
          <a:p>
            <a:r>
              <a:rPr lang="zh-CN" altLang="en-GB" dirty="0"/>
              <a:t>用户</a:t>
            </a:r>
            <a:r>
              <a:rPr lang="zh-CN" altLang="en-US" dirty="0"/>
              <a:t>操作界面</a:t>
            </a:r>
            <a:endParaRPr lang="en-GB" dirty="0"/>
          </a:p>
        </p:txBody>
      </p:sp>
      <p:sp>
        <p:nvSpPr>
          <p:cNvPr id="28" name="Title 5"/>
          <p:cNvSpPr txBox="1"/>
          <p:nvPr/>
        </p:nvSpPr>
        <p:spPr>
          <a:xfrm>
            <a:off x="90152" y="1226921"/>
            <a:ext cx="5459858" cy="47382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种仪器操控方式</a:t>
            </a:r>
            <a:endParaRPr lang="zh-CN" altLang="en-US" sz="24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PTV </a:t>
            </a:r>
            <a:r>
              <a:rPr lang="zh-CN" altLang="en-GB" b="1" dirty="0">
                <a:solidFill>
                  <a:schemeClr val="tx1"/>
                </a:solidFill>
              </a:rPr>
              <a:t>运行</a:t>
            </a:r>
            <a:r>
              <a:rPr lang="zh-CN" altLang="en-US" b="1" dirty="0">
                <a:solidFill>
                  <a:schemeClr val="tx1"/>
                </a:solidFill>
              </a:rPr>
              <a:t>展示：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dirty="0"/>
              <a:t>用户</a:t>
            </a:r>
            <a:r>
              <a:rPr lang="zh-CN" altLang="en-US" dirty="0"/>
              <a:t>操作界面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2" t="36702" r="52772" b="6581"/>
          <a:stretch>
            <a:fillRect/>
          </a:stretch>
        </p:blipFill>
        <p:spPr>
          <a:xfrm rot="5400000">
            <a:off x="7166904" y="1328959"/>
            <a:ext cx="1468299" cy="1923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</p:spPr>
      </p:pic>
      <p:pic>
        <p:nvPicPr>
          <p:cNvPr id="14" name="Content Placeholder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6" t="29818" r="50722" b="4496"/>
          <a:stretch>
            <a:fillRect/>
          </a:stretch>
        </p:blipFill>
        <p:spPr>
          <a:xfrm rot="5400000">
            <a:off x="1681820" y="2705056"/>
            <a:ext cx="2962321" cy="3463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8" name="Straight Arrow Connector 17"/>
          <p:cNvCxnSpPr>
            <a:endCxn id="12" idx="2"/>
          </p:cNvCxnSpPr>
          <p:nvPr/>
        </p:nvCxnSpPr>
        <p:spPr>
          <a:xfrm flipV="1">
            <a:off x="4409775" y="2290595"/>
            <a:ext cx="2529643" cy="132863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536536" y="1598541"/>
            <a:ext cx="1954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校准</a:t>
            </a:r>
            <a:endParaRPr lang="en-US" altLang="zh-CN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zh-CN" alt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单点</a:t>
            </a:r>
            <a:r>
              <a:rPr 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zh-CN" alt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电子</a:t>
            </a: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零点</a:t>
            </a:r>
            <a:r>
              <a:rPr 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2951014" y="2221565"/>
            <a:ext cx="469523" cy="124320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2529" y="2255746"/>
            <a:ext cx="2336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编号</a:t>
            </a:r>
            <a:endParaRPr lang="en-GB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Arrow Connector 27"/>
          <p:cNvCxnSpPr>
            <a:endCxn id="27" idx="2"/>
          </p:cNvCxnSpPr>
          <p:nvPr/>
        </p:nvCxnSpPr>
        <p:spPr>
          <a:xfrm flipH="1" flipV="1">
            <a:off x="1270825" y="2594300"/>
            <a:ext cx="523744" cy="92851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624941" y="5267999"/>
            <a:ext cx="1755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报警</a:t>
            </a: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及状态信息</a:t>
            </a:r>
            <a:endParaRPr lang="en-GB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4545331" y="5457741"/>
            <a:ext cx="1079610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863224" y="6213239"/>
            <a:ext cx="1987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蓝牙</a:t>
            </a: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状态</a:t>
            </a:r>
            <a:endParaRPr lang="en-GB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616032" y="5619323"/>
            <a:ext cx="1378235" cy="75421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691392" y="6128382"/>
            <a:ext cx="1987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水流状态</a:t>
            </a:r>
            <a:endParaRPr lang="en-GB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2854929" y="5658800"/>
            <a:ext cx="426232" cy="48698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03136" y="6174543"/>
            <a:ext cx="1987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输出信号锁定状态</a:t>
            </a:r>
            <a:endParaRPr lang="en-GB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H="1">
            <a:off x="950315" y="5367926"/>
            <a:ext cx="858090" cy="88074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863224" y="1590001"/>
            <a:ext cx="2398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验证</a:t>
            </a:r>
            <a:r>
              <a:rPr 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zh-CN" alt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湿</a:t>
            </a: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式</a:t>
            </a:r>
            <a:r>
              <a:rPr lang="en-US" altLang="zh-CN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干式</a:t>
            </a:r>
            <a:r>
              <a:rPr lang="en-US" altLang="zh-CN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取样</a:t>
            </a: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式</a:t>
            </a:r>
            <a:r>
              <a:rPr 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GB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设置</a:t>
            </a:r>
            <a:endParaRPr lang="en-GB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4002588" y="1852233"/>
            <a:ext cx="210180" cy="157445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179" y="3430376"/>
            <a:ext cx="3922696" cy="1646387"/>
          </a:xfrm>
          <a:prstGeom prst="rect">
            <a:avLst/>
          </a:prstGeom>
        </p:spPr>
      </p:pic>
      <p:cxnSp>
        <p:nvCxnSpPr>
          <p:cNvPr id="57" name="Straight Arrow Connector 56"/>
          <p:cNvCxnSpPr/>
          <p:nvPr/>
        </p:nvCxnSpPr>
        <p:spPr>
          <a:xfrm>
            <a:off x="7772196" y="3069720"/>
            <a:ext cx="0" cy="39505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6AC7-311E-4C5D-A071-08099AD4E9CB}" type="datetime1">
              <a:rPr lang="en-GB" smtClean="0"/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01706" y="6423585"/>
            <a:ext cx="6122894" cy="365125"/>
          </a:xfrm>
        </p:spPr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2270351" y="1282532"/>
            <a:ext cx="326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u="sng" dirty="0">
                <a:solidFill>
                  <a:srgbClr val="FF33CC"/>
                </a:solidFill>
              </a:rPr>
              <a:t>测量数据</a:t>
            </a:r>
            <a:r>
              <a:rPr lang="en-US" altLang="zh-CN" b="1" u="sng" dirty="0">
                <a:solidFill>
                  <a:srgbClr val="FF33CC"/>
                </a:solidFill>
              </a:rPr>
              <a:t>5</a:t>
            </a:r>
            <a:r>
              <a:rPr lang="zh-CN" altLang="en-US" b="1" u="sng" dirty="0">
                <a:solidFill>
                  <a:srgbClr val="FF33CC"/>
                </a:solidFill>
              </a:rPr>
              <a:t>米距离清晰可见！</a:t>
            </a:r>
            <a:endParaRPr lang="zh-CN" altLang="en-US" b="1" u="sng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-9060" y="1279683"/>
            <a:ext cx="8723353" cy="4304755"/>
          </a:xfrm>
        </p:spPr>
        <p:txBody>
          <a:bodyPr/>
          <a:lstStyle/>
          <a:p>
            <a:pPr marL="285750" indent="-285750"/>
            <a:r>
              <a:rPr lang="zh-CN" altLang="en-US" b="1" dirty="0"/>
              <a:t>启发性设计</a:t>
            </a:r>
            <a:endParaRPr lang="en-US" b="1" dirty="0"/>
          </a:p>
          <a:p>
            <a:pPr marL="742950" lvl="1" indent="-285750"/>
            <a:r>
              <a:rPr lang="zh-CN" altLang="en-US" dirty="0"/>
              <a:t>提供丰富信息，方便操作者学习使用</a:t>
            </a:r>
            <a:endParaRPr lang="en-US" altLang="zh-CN" dirty="0"/>
          </a:p>
          <a:p>
            <a:pPr marL="742950" lvl="1" indent="-285750"/>
            <a:r>
              <a:rPr lang="zh-CN" altLang="en-US" dirty="0"/>
              <a:t>重要操作内容步步提示</a:t>
            </a:r>
            <a:endParaRPr lang="en-US" dirty="0"/>
          </a:p>
          <a:p>
            <a:pPr marL="742950" lvl="1" indent="-285750"/>
            <a:r>
              <a:rPr lang="zh-CN" altLang="en-US" dirty="0"/>
              <a:t>信息获取简单快捷</a:t>
            </a:r>
            <a:endParaRPr lang="en-US" dirty="0"/>
          </a:p>
          <a:p>
            <a:pPr marL="285750" indent="-285750"/>
            <a:r>
              <a:rPr lang="zh-CN" altLang="en-US" b="1" dirty="0"/>
              <a:t>提供安全设置，提供可追溯性</a:t>
            </a:r>
            <a:endParaRPr lang="en-US" b="1" dirty="0"/>
          </a:p>
          <a:p>
            <a:pPr marL="742950" lvl="1" indent="-285750"/>
            <a:r>
              <a:rPr lang="zh-CN" altLang="en-US" dirty="0"/>
              <a:t>使用</a:t>
            </a:r>
            <a:r>
              <a:rPr lang="en-US" i="1" dirty="0"/>
              <a:t>Bluetooth</a:t>
            </a:r>
            <a:r>
              <a:rPr lang="en-US" baseline="30000" dirty="0"/>
              <a:t>®</a:t>
            </a:r>
            <a:r>
              <a:rPr lang="en-US" dirty="0"/>
              <a:t> </a:t>
            </a:r>
            <a:r>
              <a:rPr lang="zh-CN" altLang="en-US" dirty="0"/>
              <a:t>蓝牙或</a:t>
            </a:r>
            <a:r>
              <a:rPr lang="en-US" dirty="0"/>
              <a:t>USB</a:t>
            </a:r>
            <a:r>
              <a:rPr lang="zh-CN" altLang="en-US" dirty="0"/>
              <a:t>线连接浊度仪和移动设备</a:t>
            </a:r>
            <a:endParaRPr lang="en-US" dirty="0"/>
          </a:p>
          <a:p>
            <a:pPr marL="742950" lvl="1" indent="-285750"/>
            <a:r>
              <a:rPr lang="zh-CN" altLang="en-US" dirty="0"/>
              <a:t>可设置密码保护</a:t>
            </a:r>
            <a:endParaRPr lang="en-US" dirty="0"/>
          </a:p>
          <a:p>
            <a:pPr marL="742950" lvl="1" indent="-285750"/>
            <a:r>
              <a:rPr lang="zh-CN" altLang="en-US" dirty="0"/>
              <a:t>对于会改变最终报告结果的设置操作，要求操作者提供名字，以保证结果 的可追溯性</a:t>
            </a:r>
            <a:r>
              <a:rPr lang="en-US" dirty="0"/>
              <a:t>.  </a:t>
            </a:r>
            <a:endParaRPr lang="en-US" dirty="0"/>
          </a:p>
          <a:p>
            <a:pPr marL="285750" indent="-285750"/>
            <a:r>
              <a:rPr lang="zh-CN" altLang="en-US" b="1" dirty="0"/>
              <a:t>数据管理和报告</a:t>
            </a:r>
            <a:r>
              <a:rPr lang="en-US" b="1" dirty="0"/>
              <a:t> </a:t>
            </a:r>
            <a:endParaRPr lang="en-US" b="1" dirty="0"/>
          </a:p>
          <a:p>
            <a:pPr marL="742950" lvl="1" indent="-285750"/>
            <a:r>
              <a:rPr lang="zh-CN" altLang="en-US" dirty="0"/>
              <a:t>简单快速方便的浏览数据结果和维护记录</a:t>
            </a:r>
            <a:endParaRPr lang="en-US" dirty="0"/>
          </a:p>
          <a:p>
            <a:endParaRPr lang="en-GB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dirty="0"/>
              <a:t>手机</a:t>
            </a:r>
            <a:r>
              <a:rPr lang="en-GB" dirty="0"/>
              <a:t> App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271" y="1565563"/>
            <a:ext cx="1212945" cy="2157425"/>
          </a:xfrm>
          <a:prstGeom prst="rect">
            <a:avLst/>
          </a:prstGeom>
          <a:ln>
            <a:solidFill>
              <a:srgbClr val="002C52"/>
            </a:solidFill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20365-96FC-4C2D-9287-8DACC16E4B0E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dirty="0"/>
              <a:t>手机</a:t>
            </a:r>
            <a:r>
              <a:rPr lang="en-GB" altLang="zh-CN" dirty="0"/>
              <a:t> App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730" y="2596695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295" y="2596695"/>
            <a:ext cx="205454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451" y="2596695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sp>
        <p:nvSpPr>
          <p:cNvPr id="10" name="Content Placeholder 1"/>
          <p:cNvSpPr txBox="1"/>
          <p:nvPr/>
        </p:nvSpPr>
        <p:spPr>
          <a:xfrm>
            <a:off x="979335" y="1517583"/>
            <a:ext cx="6885139" cy="587654"/>
          </a:xfrm>
          <a:prstGeom prst="round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2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183070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dirty="0"/>
              <a:t>智慧性界面</a:t>
            </a:r>
            <a:r>
              <a:rPr lang="en-US" b="1" dirty="0"/>
              <a:t>: </a:t>
            </a:r>
            <a:r>
              <a:rPr lang="zh-CN" altLang="en-US" b="1" dirty="0"/>
              <a:t>快捷导航菜单结构，</a:t>
            </a:r>
            <a:r>
              <a:rPr lang="zh-CN" altLang="en-US" b="1" dirty="0">
                <a:solidFill>
                  <a:srgbClr val="FF33CC"/>
                </a:solidFill>
              </a:rPr>
              <a:t>常用功能一键直达</a:t>
            </a:r>
            <a:r>
              <a:rPr lang="zh-CN" altLang="en-US" b="1" dirty="0"/>
              <a:t>！</a:t>
            </a:r>
            <a:endParaRPr lang="en-US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096C-0602-434A-890B-5848515CB260}" type="datetime1">
              <a:rPr lang="en-GB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41986" y="1945758"/>
            <a:ext cx="6705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例如：一键进入维护保养状态菜单，将输出信号固定为维护前值。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dirty="0"/>
              <a:t>手机</a:t>
            </a:r>
            <a:r>
              <a:rPr lang="en-GB" altLang="zh-CN" dirty="0"/>
              <a:t> App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04" y="2586501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298" y="2586501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970" y="2586501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383" y="2586501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DE309-5143-48A9-BA3E-FB1286B4E042}" type="datetime1">
              <a:rPr lang="en-GB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2" name="Content Placeholder 1"/>
          <p:cNvSpPr txBox="1"/>
          <p:nvPr/>
        </p:nvSpPr>
        <p:spPr>
          <a:xfrm>
            <a:off x="979335" y="1517583"/>
            <a:ext cx="6885139" cy="587654"/>
          </a:xfrm>
          <a:prstGeom prst="round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2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183070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dirty="0"/>
              <a:t>智慧性界面</a:t>
            </a:r>
            <a:r>
              <a:rPr lang="en-US" b="1" dirty="0"/>
              <a:t>: </a:t>
            </a:r>
            <a:r>
              <a:rPr lang="zh-CN" altLang="en-US" b="1" dirty="0"/>
              <a:t>集成了操作过程的标准化</a:t>
            </a:r>
            <a:r>
              <a:rPr lang="zh-CN" altLang="en-US" b="1" u="sng" dirty="0">
                <a:solidFill>
                  <a:srgbClr val="FF33CC"/>
                </a:solidFill>
              </a:rPr>
              <a:t>动画操作</a:t>
            </a:r>
            <a:r>
              <a:rPr lang="zh-CN" altLang="en-US" b="1" dirty="0"/>
              <a:t>指示介绍</a:t>
            </a:r>
            <a:endParaRPr 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dirty="0"/>
              <a:t>手机</a:t>
            </a:r>
            <a:r>
              <a:rPr lang="en-GB" altLang="zh-CN" dirty="0"/>
              <a:t> App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11786" y="1902211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08" y="2690076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818" y="2690076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BB30B-A945-4350-A7B9-298F147D1A74}" type="datetime1">
              <a:rPr lang="en-GB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1" name="Content Placeholder 1"/>
          <p:cNvSpPr txBox="1"/>
          <p:nvPr/>
        </p:nvSpPr>
        <p:spPr>
          <a:xfrm>
            <a:off x="979335" y="1517583"/>
            <a:ext cx="6885139" cy="587654"/>
          </a:xfrm>
          <a:prstGeom prst="round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2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183070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dirty="0"/>
              <a:t>智慧性界面</a:t>
            </a:r>
            <a:r>
              <a:rPr lang="en-US" b="1" dirty="0"/>
              <a:t>: </a:t>
            </a:r>
            <a:r>
              <a:rPr lang="zh-CN" altLang="en-US" b="1" dirty="0"/>
              <a:t>简便的数据图形或表格调取查看</a:t>
            </a:r>
            <a:endParaRPr 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种配置型号</a:t>
            </a:r>
            <a:r>
              <a:rPr lang="en-US" altLang="zh-CN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总有一款适合您！</a:t>
            </a:r>
            <a:endParaRPr lang="en-US" b="1" u="sng" dirty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PTV </a:t>
            </a:r>
            <a:r>
              <a:rPr lang="zh-CN" altLang="en-US" dirty="0"/>
              <a:t>系列浊度仪选型</a:t>
            </a:r>
            <a:endParaRPr lang="en-US" dirty="0"/>
          </a:p>
        </p:txBody>
      </p:sp>
      <p:pic>
        <p:nvPicPr>
          <p:cNvPr id="8" name="Content Placeholder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777" y="2543090"/>
            <a:ext cx="7074104" cy="42902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5687" y="1593983"/>
            <a:ext cx="86182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PTV 1000 WL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400 to 600 nm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白光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/EPA</a:t>
            </a:r>
            <a:endParaRPr lang="en-US" altLang="zh-C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PTV 1000 IR  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860 nm/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红外光源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/ISO</a:t>
            </a:r>
            <a:endParaRPr lang="en-US" altLang="zh-C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PTV 2000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：      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660 nm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红光光源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/EPA</a:t>
            </a:r>
            <a:endParaRPr lang="en-US" altLang="zh-C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PTV 6000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：      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685 nm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Class 1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级激光光源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/ EPA</a:t>
            </a:r>
            <a:endParaRPr lang="zh-CN" altLang="en-US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PTV </a:t>
            </a:r>
            <a:r>
              <a:rPr lang="zh-CN" altLang="en-US" dirty="0"/>
              <a:t>系列浊度仪选型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1239766"/>
            <a:ext cx="8047099" cy="473828"/>
          </a:xfrm>
        </p:spPr>
        <p:txBody>
          <a:bodyPr/>
          <a:lstStyle/>
          <a:p>
            <a:r>
              <a:rPr lang="en-US" b="1" dirty="0"/>
              <a:t>Step 1:</a:t>
            </a:r>
            <a:r>
              <a:rPr lang="en-US" dirty="0"/>
              <a:t> </a:t>
            </a:r>
            <a:r>
              <a:rPr lang="zh-CN" altLang="en-US" dirty="0"/>
              <a:t>确定浊度测量使用环境等具体需求</a:t>
            </a:r>
            <a:endParaRPr lang="en-US" dirty="0"/>
          </a:p>
        </p:txBody>
      </p:sp>
      <p:graphicFrame>
        <p:nvGraphicFramePr>
          <p:cNvPr id="9" name="Content Placeholder 1"/>
          <p:cNvGraphicFramePr/>
          <p:nvPr/>
        </p:nvGraphicFramePr>
        <p:xfrm>
          <a:off x="901801" y="2597547"/>
          <a:ext cx="7446056" cy="3670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6018"/>
                <a:gridCol w="1036007"/>
                <a:gridCol w="1158444"/>
                <a:gridCol w="1135587"/>
              </a:tblGrid>
              <a:tr h="407883">
                <a:tc>
                  <a:txBody>
                    <a:bodyPr/>
                    <a:lstStyle/>
                    <a:p>
                      <a:r>
                        <a:rPr lang="zh-CN" altLang="en-US" dirty="0"/>
                        <a:t>需求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好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更好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最佳</a:t>
                      </a:r>
                      <a:endParaRPr lang="en-US" dirty="0"/>
                    </a:p>
                  </a:txBody>
                  <a:tcPr/>
                </a:tc>
              </a:tr>
              <a:tr h="407883">
                <a:tc>
                  <a:txBody>
                    <a:bodyPr/>
                    <a:lstStyle/>
                    <a:p>
                      <a:r>
                        <a:rPr lang="en-US" sz="1600" dirty="0"/>
                        <a:t>EPA </a:t>
                      </a:r>
                      <a:r>
                        <a:rPr lang="zh-CN" altLang="en-US" sz="1600" dirty="0"/>
                        <a:t>标准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W, R, L</a:t>
                      </a:r>
                      <a:endParaRPr lang="en-US" dirty="0"/>
                    </a:p>
                  </a:txBody>
                  <a:tcPr/>
                </a:tc>
              </a:tr>
              <a:tr h="407883">
                <a:tc>
                  <a:txBody>
                    <a:bodyPr/>
                    <a:lstStyle/>
                    <a:p>
                      <a:r>
                        <a:rPr lang="en-US" sz="1600" dirty="0"/>
                        <a:t>ISO </a:t>
                      </a:r>
                      <a:r>
                        <a:rPr lang="zh-CN" altLang="en-US" sz="1600" dirty="0"/>
                        <a:t>标准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IR</a:t>
                      </a:r>
                      <a:endParaRPr lang="en-US" dirty="0"/>
                    </a:p>
                  </a:txBody>
                  <a:tcPr/>
                </a:tc>
              </a:tr>
              <a:tr h="40788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抗颜色干扰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Red, 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IR</a:t>
                      </a:r>
                      <a:endParaRPr lang="en-US" dirty="0"/>
                    </a:p>
                  </a:txBody>
                  <a:tcPr/>
                </a:tc>
              </a:tr>
              <a:tr h="40788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低杂散光性能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IR, L</a:t>
                      </a:r>
                      <a:endParaRPr lang="en-US" dirty="0"/>
                    </a:p>
                  </a:txBody>
                  <a:tcPr/>
                </a:tc>
              </a:tr>
              <a:tr h="40788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溶解物质的检测能力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Red, 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WL</a:t>
                      </a:r>
                      <a:endParaRPr lang="en-US" dirty="0"/>
                    </a:p>
                  </a:txBody>
                  <a:tcPr/>
                </a:tc>
              </a:tr>
              <a:tr h="40788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亚微米颗粒感应能力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Red, L</a:t>
                      </a:r>
                      <a:endParaRPr lang="en-US" dirty="0"/>
                    </a:p>
                  </a:txBody>
                  <a:tcPr/>
                </a:tc>
              </a:tr>
              <a:tr h="40788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传统过滤性能监控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WL, 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  <a:endParaRPr lang="en-US" dirty="0"/>
                    </a:p>
                  </a:txBody>
                  <a:tcPr/>
                </a:tc>
              </a:tr>
              <a:tr h="40788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过滤优化监控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Red, 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15687" y="1593983"/>
            <a:ext cx="8618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W——PTV 1000 WL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400 to 600 nm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白光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/EPA</a:t>
            </a:r>
            <a:endParaRPr lang="en-US" altLang="zh-CN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IR——PTV 1000 IR  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860 nm/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红外光源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/ISO</a:t>
            </a:r>
            <a:endParaRPr lang="en-US" altLang="zh-CN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R—— PTV 2000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660 nm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红光光源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/EPA</a:t>
            </a:r>
            <a:endParaRPr lang="en-US" altLang="zh-CN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L—— PTV 6000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685 nm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Class 1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级激光光源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/ EPA</a:t>
            </a:r>
            <a:endParaRPr lang="zh-CN" altLang="en-US" sz="1200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2"/>
          </p:nvPr>
        </p:nvSpPr>
        <p:spPr>
          <a:xfrm>
            <a:off x="201705" y="1221537"/>
            <a:ext cx="8697745" cy="537322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对浊度检测的要求在提高</a:t>
            </a:r>
            <a:r>
              <a:rPr lang="en-US" altLang="zh-CN" b="1" dirty="0">
                <a:solidFill>
                  <a:schemeClr val="tx1"/>
                </a:solidFill>
              </a:rPr>
              <a:t>——</a:t>
            </a:r>
            <a:r>
              <a:rPr lang="zh-CN" altLang="en-US" b="1" dirty="0">
                <a:solidFill>
                  <a:schemeClr val="tx1"/>
                </a:solidFill>
              </a:rPr>
              <a:t>对亚微米过滤颗粒感应检测能力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6234448" cy="473828"/>
          </a:xfrm>
        </p:spPr>
        <p:txBody>
          <a:bodyPr/>
          <a:lstStyle/>
          <a:p>
            <a:r>
              <a:rPr lang="en-GB" dirty="0"/>
              <a:t>PTV </a:t>
            </a:r>
            <a:r>
              <a:rPr lang="zh-CN" altLang="en-US" dirty="0"/>
              <a:t>系列在线浊度仪</a:t>
            </a:r>
            <a:r>
              <a:rPr lang="zh-CN" altLang="en-GB" dirty="0"/>
              <a:t>产品</a:t>
            </a:r>
            <a:r>
              <a:rPr lang="zh-CN" altLang="en-US" dirty="0"/>
              <a:t>应用背景</a:t>
            </a:r>
            <a:endParaRPr lang="en-GB" dirty="0"/>
          </a:p>
        </p:txBody>
      </p:sp>
      <p:sp>
        <p:nvSpPr>
          <p:cNvPr id="12" name="矩形 11"/>
          <p:cNvSpPr/>
          <p:nvPr/>
        </p:nvSpPr>
        <p:spPr>
          <a:xfrm>
            <a:off x="1072323" y="1599887"/>
            <a:ext cx="69993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srgbClr val="333333"/>
                </a:solidFill>
                <a:latin typeface="Arial" panose="020B0604020202020204" pitchFamily="34" charset="0"/>
              </a:rPr>
              <a:t>国际上公认</a:t>
            </a:r>
            <a:r>
              <a:rPr lang="en-US" altLang="zh-CN" sz="1200" b="1" dirty="0">
                <a:solidFill>
                  <a:srgbClr val="333333"/>
                </a:solidFill>
                <a:latin typeface="Arial" panose="020B0604020202020204" pitchFamily="34" charset="0"/>
              </a:rPr>
              <a:t>0.1nm~100nm</a:t>
            </a:r>
            <a:r>
              <a:rPr lang="zh-CN" altLang="en-US" sz="1200" b="1" dirty="0">
                <a:solidFill>
                  <a:srgbClr val="333333"/>
                </a:solidFill>
                <a:latin typeface="Arial" panose="020B0604020202020204" pitchFamily="34" charset="0"/>
              </a:rPr>
              <a:t>为纳米尺度空间，</a:t>
            </a:r>
            <a:r>
              <a:rPr lang="en-US" altLang="zh-CN" sz="1600" b="1" dirty="0">
                <a:solidFill>
                  <a:srgbClr val="FF66CC"/>
                </a:solidFill>
                <a:latin typeface="Arial" panose="020B0604020202020204" pitchFamily="34" charset="0"/>
              </a:rPr>
              <a:t>100nm~1000nm(0.1-1</a:t>
            </a:r>
            <a:r>
              <a:rPr lang="zh-CN" altLang="en-US" sz="1600" b="1" dirty="0">
                <a:solidFill>
                  <a:srgbClr val="FF66CC"/>
                </a:solidFill>
                <a:latin typeface="Arial" panose="020B0604020202020204" pitchFamily="34" charset="0"/>
              </a:rPr>
              <a:t>微米</a:t>
            </a:r>
            <a:r>
              <a:rPr lang="en-US" altLang="zh-CN" sz="1600" b="1" dirty="0">
                <a:solidFill>
                  <a:srgbClr val="FF66CC"/>
                </a:solidFill>
                <a:latin typeface="Arial" panose="020B0604020202020204" pitchFamily="34" charset="0"/>
              </a:rPr>
              <a:t>)</a:t>
            </a:r>
            <a:r>
              <a:rPr lang="zh-CN" altLang="en-US" sz="1600" b="1" dirty="0">
                <a:solidFill>
                  <a:srgbClr val="FF66CC"/>
                </a:solidFill>
                <a:latin typeface="Arial" panose="020B0604020202020204" pitchFamily="34" charset="0"/>
              </a:rPr>
              <a:t>为亚微米体系</a:t>
            </a:r>
            <a:endParaRPr lang="zh-CN" altLang="en-US" sz="1600" b="1" dirty="0">
              <a:solidFill>
                <a:srgbClr val="FF66CC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2441" y="2421356"/>
            <a:ext cx="8839118" cy="4282531"/>
            <a:chOff x="152441" y="1942886"/>
            <a:chExt cx="8839118" cy="428253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41" y="1942886"/>
              <a:ext cx="8839118" cy="382264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938266" y="585608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传统过滤</a:t>
              </a:r>
              <a:endParaRPr lang="en-US" altLang="zh-CN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3902586" y="585608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FF33CC"/>
                  </a:solidFill>
                </a:rPr>
                <a:t>亚微米过滤</a:t>
              </a:r>
              <a:endParaRPr lang="en-US" altLang="zh-CN" b="1" dirty="0">
                <a:solidFill>
                  <a:srgbClr val="FF33CC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174740" y="585608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纳米过滤</a:t>
              </a:r>
              <a:endParaRPr lang="en-US" altLang="zh-CN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39906" y="1967115"/>
            <a:ext cx="5664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i="1" u="sng" dirty="0">
                <a:solidFill>
                  <a:srgbClr val="FF0000"/>
                </a:solidFill>
              </a:rPr>
              <a:t>细菌的直径一般在：</a:t>
            </a:r>
            <a:r>
              <a:rPr lang="en-US" altLang="zh-CN" sz="1600" b="1" i="1" u="sng" dirty="0">
                <a:solidFill>
                  <a:srgbClr val="FF0000"/>
                </a:solidFill>
              </a:rPr>
              <a:t>0.5-5</a:t>
            </a:r>
            <a:r>
              <a:rPr lang="zh-CN" altLang="en-US" sz="1600" b="1" i="1" u="sng" dirty="0">
                <a:solidFill>
                  <a:srgbClr val="FF0000"/>
                </a:solidFill>
              </a:rPr>
              <a:t>微米之间，部分处于亚微米范围。</a:t>
            </a:r>
            <a:endParaRPr lang="zh-CN" altLang="en-US" sz="16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PTV </a:t>
            </a:r>
            <a:r>
              <a:rPr lang="zh-CN" altLang="en-US" dirty="0"/>
              <a:t>系列浊度仪选型</a:t>
            </a:r>
            <a:endParaRPr lang="en-US" dirty="0"/>
          </a:p>
        </p:txBody>
      </p:sp>
      <p:graphicFrame>
        <p:nvGraphicFramePr>
          <p:cNvPr id="7" name="Content Placeholder 8"/>
          <p:cNvGraphicFramePr/>
          <p:nvPr/>
        </p:nvGraphicFramePr>
        <p:xfrm>
          <a:off x="700982" y="1946920"/>
          <a:ext cx="8199236" cy="3754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844"/>
                <a:gridCol w="1617848"/>
                <a:gridCol w="1617848"/>
                <a:gridCol w="1617848"/>
                <a:gridCol w="1617848"/>
              </a:tblGrid>
              <a:tr h="4191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PTV 1000 IR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PTV 1000 WL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PTV 2000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PTV 6000</a:t>
                      </a:r>
                      <a:endParaRPr lang="en-US" sz="1600" dirty="0"/>
                    </a:p>
                  </a:txBody>
                  <a:tcPr/>
                </a:tc>
              </a:tr>
              <a:tr h="419132">
                <a:tc>
                  <a:txBody>
                    <a:bodyPr/>
                    <a:lstStyle/>
                    <a:p>
                      <a:r>
                        <a:rPr lang="zh-CN" altLang="en-US" sz="1200" dirty="0"/>
                        <a:t>测量范围</a:t>
                      </a:r>
                      <a:r>
                        <a:rPr lang="en-US" sz="1200" dirty="0"/>
                        <a:t> (NTU)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0.0001 – 100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0.0001 – 100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0.0001 – 100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0.0001 – 20</a:t>
                      </a:r>
                      <a:endParaRPr lang="en-US" sz="1200" dirty="0"/>
                    </a:p>
                  </a:txBody>
                  <a:tcPr/>
                </a:tc>
              </a:tr>
              <a:tr h="419132">
                <a:tc>
                  <a:txBody>
                    <a:bodyPr/>
                    <a:lstStyle/>
                    <a:p>
                      <a:r>
                        <a:rPr lang="zh-CN" altLang="en-US" sz="1200" dirty="0"/>
                        <a:t>杂散光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&lt;0.005 / 5 </a:t>
                      </a:r>
                      <a:r>
                        <a:rPr lang="en-US" sz="1200" dirty="0" err="1"/>
                        <a:t>mNTU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&lt;0.015 / 15 </a:t>
                      </a:r>
                      <a:r>
                        <a:rPr lang="en-US" sz="1200" dirty="0" err="1"/>
                        <a:t>mNTU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0.008 / 8 </a:t>
                      </a:r>
                      <a:r>
                        <a:rPr lang="en-US" sz="1200" dirty="0" err="1"/>
                        <a:t>mNTU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&lt;0.005 / 5 </a:t>
                      </a:r>
                      <a:r>
                        <a:rPr lang="en-US" sz="1200" dirty="0" err="1"/>
                        <a:t>mNTU</a:t>
                      </a:r>
                      <a:endParaRPr lang="en-US" sz="1200" dirty="0"/>
                    </a:p>
                  </a:txBody>
                  <a:tcPr/>
                </a:tc>
              </a:tr>
              <a:tr h="419132">
                <a:tc>
                  <a:txBody>
                    <a:bodyPr/>
                    <a:lstStyle/>
                    <a:p>
                      <a:r>
                        <a:rPr lang="zh-CN" altLang="en-US" sz="1200" dirty="0"/>
                        <a:t>检测限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0.0005 NTU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0.0005 NTU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0.0001 NTU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0.0001 NTU</a:t>
                      </a:r>
                      <a:endParaRPr lang="en-US" sz="1200" dirty="0"/>
                    </a:p>
                  </a:txBody>
                  <a:tcPr/>
                </a:tc>
              </a:tr>
              <a:tr h="723433">
                <a:tc>
                  <a:txBody>
                    <a:bodyPr/>
                    <a:lstStyle/>
                    <a:p>
                      <a:r>
                        <a:rPr lang="zh-CN" altLang="en-US" sz="1200" dirty="0"/>
                        <a:t>定量限</a:t>
                      </a:r>
                      <a:r>
                        <a:rPr lang="en-US" altLang="zh-CN" sz="1200" dirty="0"/>
                        <a:t>/</a:t>
                      </a:r>
                      <a:r>
                        <a:rPr lang="zh-CN" altLang="en-US" sz="1200" dirty="0"/>
                        <a:t>灵敏度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Better than 0.005 NTU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Better than 0.005 NTU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Better than 0.001 NTU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Better than 0.001 NTU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/>
                </a:tc>
              </a:tr>
              <a:tr h="516738">
                <a:tc>
                  <a:txBody>
                    <a:bodyPr/>
                    <a:lstStyle/>
                    <a:p>
                      <a:r>
                        <a:rPr lang="zh-CN" altLang="en-US" sz="1200" dirty="0"/>
                        <a:t>准确度</a:t>
                      </a:r>
                      <a:endParaRPr lang="en-US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dirty="0"/>
                        <a:t>± 2% of reading from 0 to 10 NTU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± 4% of reading from 10 to 100 NTU</a:t>
                      </a:r>
                      <a:endParaRPr lang="en-US" sz="12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419132">
                <a:tc>
                  <a:txBody>
                    <a:bodyPr/>
                    <a:lstStyle/>
                    <a:p>
                      <a:r>
                        <a:rPr lang="zh-CN" altLang="en-US" sz="1200" dirty="0"/>
                        <a:t>重复性</a:t>
                      </a:r>
                      <a:endParaRPr lang="en-US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/>
                        <a:t>Less than 1% </a:t>
                      </a:r>
                      <a:r>
                        <a:rPr lang="en-US" altLang="zh-CN" sz="1200" dirty="0"/>
                        <a:t>@</a:t>
                      </a:r>
                      <a:r>
                        <a:rPr lang="en-US" sz="1200" dirty="0"/>
                        <a:t> 1 NTU/FNU</a:t>
                      </a:r>
                      <a:endParaRPr lang="en-US" sz="12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19132">
                <a:tc>
                  <a:txBody>
                    <a:bodyPr/>
                    <a:lstStyle/>
                    <a:p>
                      <a:r>
                        <a:rPr lang="zh-CN" altLang="en-US" sz="1200" dirty="0"/>
                        <a:t>可选测量单位</a:t>
                      </a:r>
                      <a:endParaRPr lang="en-US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/>
                        <a:t>FNU, NTU, </a:t>
                      </a:r>
                      <a:r>
                        <a:rPr lang="en-US" sz="1200" dirty="0" err="1"/>
                        <a:t>mNTU</a:t>
                      </a:r>
                      <a:r>
                        <a:rPr lang="en-US" sz="1200" dirty="0"/>
                        <a:t>, TE/F, mg/l PSL, mg/l Kaolin, Degree, custom</a:t>
                      </a:r>
                      <a:endParaRPr lang="en-US" sz="12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0" name="Content Placeholder 7"/>
          <p:cNvSpPr txBox="1"/>
          <p:nvPr/>
        </p:nvSpPr>
        <p:spPr>
          <a:xfrm>
            <a:off x="0" y="1239766"/>
            <a:ext cx="8047099" cy="473828"/>
          </a:xfrm>
          <a:prstGeom prst="round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2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183070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b="1" dirty="0"/>
              <a:t>Step </a:t>
            </a:r>
            <a:r>
              <a:rPr lang="en-US" altLang="zh-CN" b="1" dirty="0"/>
              <a:t>2</a:t>
            </a:r>
            <a:r>
              <a:rPr lang="en-US" b="1" dirty="0"/>
              <a:t>:</a:t>
            </a:r>
            <a:r>
              <a:rPr lang="en-US" dirty="0"/>
              <a:t> </a:t>
            </a:r>
            <a:r>
              <a:rPr lang="zh-CN" altLang="en-US" dirty="0"/>
              <a:t>确定用户具体参数需求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设备使用及</a:t>
            </a:r>
            <a:r>
              <a:rPr lang="zh-CN" altLang="en-GB" dirty="0"/>
              <a:t>维护</a:t>
            </a:r>
            <a:endParaRPr lang="en-GB" dirty="0"/>
          </a:p>
        </p:txBody>
      </p:sp>
      <p:pic>
        <p:nvPicPr>
          <p:cNvPr id="8" name="Picture 2" descr="C:\Users\kboland\Desktop\elizabeth\ptv_1000_flyer\Links\ptv_wasserwerk05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878" y="1950244"/>
            <a:ext cx="6476104" cy="3914129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GB" dirty="0"/>
              <a:t>仪器</a:t>
            </a:r>
            <a:r>
              <a:rPr lang="zh-CN" altLang="en-US" dirty="0"/>
              <a:t>维护</a:t>
            </a:r>
            <a:endParaRPr lang="en-GB" dirty="0"/>
          </a:p>
          <a:p>
            <a:pPr lvl="1"/>
            <a:r>
              <a:rPr lang="zh-CN" altLang="en-GB" dirty="0"/>
              <a:t>清洗</a:t>
            </a:r>
            <a:endParaRPr lang="en-GB" dirty="0"/>
          </a:p>
          <a:p>
            <a:r>
              <a:rPr lang="zh-CN" altLang="en-GB" dirty="0"/>
              <a:t>校准</a:t>
            </a:r>
            <a:r>
              <a:rPr lang="en-GB" altLang="zh-CN" dirty="0"/>
              <a:t>Calibration</a:t>
            </a:r>
            <a:endParaRPr lang="en-GB" altLang="zh-CN" dirty="0"/>
          </a:p>
          <a:p>
            <a:r>
              <a:rPr lang="zh-CN" altLang="en-US" dirty="0"/>
              <a:t>验证</a:t>
            </a:r>
            <a:r>
              <a:rPr lang="en-GB" dirty="0"/>
              <a:t>Validation</a:t>
            </a:r>
            <a:endParaRPr lang="en-GB" dirty="0"/>
          </a:p>
          <a:p>
            <a:r>
              <a:rPr lang="zh-CN" altLang="en-US" dirty="0"/>
              <a:t>结构尺寸图</a:t>
            </a:r>
            <a:endParaRPr lang="en-GB" dirty="0"/>
          </a:p>
          <a:p>
            <a:r>
              <a:rPr lang="zh-CN" altLang="en-US" dirty="0"/>
              <a:t>结构展示图片</a:t>
            </a:r>
            <a:endParaRPr lang="en-GB" dirty="0"/>
          </a:p>
          <a:p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dirty="0"/>
              <a:t>内容</a:t>
            </a:r>
            <a:r>
              <a:rPr lang="zh-CN" altLang="en-US" dirty="0"/>
              <a:t>目录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24F6-EB6B-49FA-9459-F3024C6E0090}" type="datetime1">
              <a:rPr lang="en-GB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01707" y="805466"/>
            <a:ext cx="5992362" cy="409649"/>
          </a:xfrm>
        </p:spPr>
        <p:txBody>
          <a:bodyPr/>
          <a:lstStyle/>
          <a:p>
            <a:r>
              <a:rPr lang="zh-CN" altLang="en-US" dirty="0"/>
              <a:t>水流模块和除气泡装置拆装示意图</a:t>
            </a:r>
            <a:endParaRPr lang="en-GB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F2286-FA9F-418D-94A6-C3215CF87E95}" type="datetime1">
              <a:rPr lang="en-GB" smtClean="0"/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687" y="1375140"/>
            <a:ext cx="3234958" cy="51800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28" y="1339547"/>
            <a:ext cx="3561530" cy="52284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GB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可选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校准方法：</a:t>
            </a:r>
            <a:endParaRPr lang="en-GB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zh-CN" b="1" dirty="0"/>
              <a:t>Lovibond</a:t>
            </a:r>
            <a:r>
              <a:rPr lang="de-DE" altLang="zh-CN" b="1" baseline="30000" dirty="0"/>
              <a:t>®</a:t>
            </a:r>
            <a:r>
              <a:rPr lang="de-DE" altLang="zh-CN" b="1" dirty="0"/>
              <a:t> T-CAL</a:t>
            </a:r>
            <a:r>
              <a:rPr lang="zh-CN" altLang="de-DE" b="1" dirty="0"/>
              <a:t>和</a:t>
            </a:r>
            <a:r>
              <a:rPr lang="de-DE" altLang="zh-CN" b="1" dirty="0"/>
              <a:t>T-CAL</a:t>
            </a:r>
            <a:r>
              <a:rPr lang="de-DE" altLang="zh-CN" b="1" i="1" dirty="0"/>
              <a:t>plus</a:t>
            </a:r>
            <a:r>
              <a:rPr lang="de-DE" altLang="zh-CN" b="1" dirty="0"/>
              <a:t>® </a:t>
            </a:r>
            <a:r>
              <a:rPr lang="zh-CN" altLang="zh-CN" b="1" dirty="0"/>
              <a:t>标准液</a:t>
            </a:r>
            <a:endParaRPr lang="en-US" altLang="zh-CN" b="1" dirty="0"/>
          </a:p>
          <a:p>
            <a:r>
              <a:rPr lang="zh-CN" altLang="en-GB" b="1" dirty="0"/>
              <a:t>水样</a:t>
            </a:r>
            <a:r>
              <a:rPr lang="zh-CN" altLang="en-US" b="1" dirty="0"/>
              <a:t>对比</a:t>
            </a:r>
            <a:endParaRPr lang="en-US" altLang="zh-CN" b="1" dirty="0"/>
          </a:p>
          <a:p>
            <a:r>
              <a:rPr lang="de-DE" altLang="zh-CN" b="1" dirty="0"/>
              <a:t>稳定的formazin</a:t>
            </a:r>
            <a:r>
              <a:rPr lang="zh-CN" altLang="zh-CN" b="1" dirty="0"/>
              <a:t>福尔马肼</a:t>
            </a:r>
            <a:r>
              <a:rPr lang="de-DE" altLang="zh-CN" b="1" dirty="0"/>
              <a:t>，瓶装</a:t>
            </a:r>
            <a:r>
              <a:rPr lang="zh-CN" altLang="zh-CN" b="1" dirty="0"/>
              <a:t>标准液</a:t>
            </a:r>
            <a:endParaRPr lang="en-GB" b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C2D4-D5D3-4448-AE73-6D0B562F5FCC}" type="datetime1">
              <a:rPr lang="en-GB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9" name="Title 4"/>
          <p:cNvSpPr>
            <a:spLocks noGrp="1"/>
          </p:cNvSpPr>
          <p:nvPr>
            <p:ph type="title"/>
          </p:nvPr>
        </p:nvSpPr>
        <p:spPr>
          <a:xfrm>
            <a:off x="90151" y="758831"/>
            <a:ext cx="5976351" cy="473828"/>
          </a:xfrm>
        </p:spPr>
        <p:txBody>
          <a:bodyPr/>
          <a:lstStyle/>
          <a:p>
            <a:r>
              <a:rPr lang="zh-CN" altLang="en-GB" dirty="0"/>
              <a:t>校准</a:t>
            </a:r>
            <a:r>
              <a:rPr lang="zh-CN" altLang="en-US" dirty="0"/>
              <a:t>过程</a:t>
            </a:r>
            <a:r>
              <a:rPr lang="en-GB" dirty="0"/>
              <a:t>		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201706" y="1337448"/>
            <a:ext cx="7765271" cy="497539"/>
          </a:xfrm>
        </p:spPr>
        <p:txBody>
          <a:bodyPr/>
          <a:lstStyle/>
          <a:p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液体标准液的种类</a:t>
            </a:r>
            <a:endParaRPr 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6935" y="1834987"/>
            <a:ext cx="5497665" cy="4511384"/>
          </a:xfrm>
        </p:spPr>
        <p:txBody>
          <a:bodyPr/>
          <a:lstStyle/>
          <a:p>
            <a:r>
              <a:rPr lang="en-US" altLang="zh-CN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T-</a:t>
            </a:r>
            <a:r>
              <a:rPr lang="en-US" altLang="zh-CN" b="1" u="sng" dirty="0" err="1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</a:t>
            </a:r>
            <a:r>
              <a:rPr lang="en-US" altLang="zh-CN" b="1" i="1" u="sng" dirty="0" err="1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plus</a:t>
            </a:r>
            <a:r>
              <a:rPr lang="de-DE" altLang="zh-CN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™</a:t>
            </a:r>
            <a:r>
              <a:rPr lang="zh-CN" altLang="de-DE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专利预</a:t>
            </a:r>
            <a:r>
              <a:rPr lang="zh-CN" altLang="en-US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包装型标准液</a:t>
            </a:r>
            <a:r>
              <a:rPr lang="zh-CN" altLang="en-US" dirty="0"/>
              <a:t>，</a:t>
            </a:r>
            <a:endParaRPr lang="en-US" altLang="zh-CN" dirty="0"/>
          </a:p>
          <a:p>
            <a:pPr marL="271780" indent="0">
              <a:spcBef>
                <a:spcPts val="600"/>
              </a:spcBef>
              <a:buNone/>
            </a:pPr>
            <a:r>
              <a:rPr lang="en-US" altLang="zh-CN" dirty="0"/>
              <a:t>1</a:t>
            </a:r>
            <a:r>
              <a:rPr lang="zh-CN" altLang="en-US" dirty="0"/>
              <a:t>）防止阳光和氧气接触</a:t>
            </a:r>
            <a:endParaRPr lang="en-US" altLang="zh-CN" dirty="0"/>
          </a:p>
          <a:p>
            <a:pPr marL="271780" indent="0">
              <a:spcBef>
                <a:spcPts val="600"/>
              </a:spcBef>
              <a:buNone/>
            </a:pPr>
            <a:r>
              <a:rPr lang="en-US" altLang="zh-CN" dirty="0"/>
              <a:t>2</a:t>
            </a:r>
            <a:r>
              <a:rPr lang="zh-CN" altLang="en-US" dirty="0"/>
              <a:t>）无气泡产生，</a:t>
            </a:r>
            <a:endParaRPr lang="en-US" altLang="zh-CN" dirty="0"/>
          </a:p>
          <a:p>
            <a:pPr marL="271780" indent="0">
              <a:spcBef>
                <a:spcPts val="600"/>
              </a:spcBef>
              <a:buNone/>
            </a:pP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zh-CN" altLang="en-US" b="1" dirty="0">
                <a:solidFill>
                  <a:srgbClr val="FF66CC"/>
                </a:solidFill>
              </a:rPr>
              <a:t>避免用户接触标准液伤害身体</a:t>
            </a:r>
            <a:endParaRPr lang="en-US" altLang="zh-CN" b="1" dirty="0">
              <a:solidFill>
                <a:srgbClr val="FF66CC"/>
              </a:solidFill>
            </a:endParaRPr>
          </a:p>
          <a:p>
            <a:pPr marL="271780" indent="0">
              <a:spcBef>
                <a:spcPts val="600"/>
              </a:spcBef>
              <a:buNone/>
            </a:pPr>
            <a:r>
              <a:rPr lang="en-US" altLang="zh-CN" b="1" dirty="0">
                <a:solidFill>
                  <a:srgbClr val="FF66CC"/>
                </a:solidFill>
              </a:rPr>
              <a:t>4</a:t>
            </a:r>
            <a:r>
              <a:rPr lang="zh-CN" altLang="en-US" b="1" dirty="0">
                <a:solidFill>
                  <a:srgbClr val="FF66CC"/>
                </a:solidFill>
              </a:rPr>
              <a:t>）方便废液回收！</a:t>
            </a:r>
            <a:endParaRPr lang="en-US" altLang="zh-CN" b="1" dirty="0">
              <a:solidFill>
                <a:srgbClr val="FF66CC"/>
              </a:solidFill>
            </a:endParaRPr>
          </a:p>
          <a:p>
            <a:r>
              <a:rPr lang="zh-CN" altLang="en-US" dirty="0"/>
              <a:t>瓶装</a:t>
            </a:r>
            <a:r>
              <a:rPr lang="en-US" dirty="0"/>
              <a:t>T-CAL</a:t>
            </a:r>
            <a:r>
              <a:rPr lang="zh-CN" altLang="en-US" dirty="0"/>
              <a:t>标准液</a:t>
            </a:r>
            <a:endParaRPr lang="en-US" dirty="0"/>
          </a:p>
          <a:p>
            <a:r>
              <a:rPr lang="en-US" dirty="0"/>
              <a:t>4000 NTU </a:t>
            </a:r>
            <a:r>
              <a:rPr lang="zh-CN" altLang="en-US" dirty="0"/>
              <a:t>福尔马肼标准液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			        	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					</a:t>
            </a:r>
            <a:endParaRPr lang="en-US" dirty="0"/>
          </a:p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2310" y="2576828"/>
            <a:ext cx="1754667" cy="2736703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37B4-C4F3-495E-8EC6-7A4DA3289BE2}" type="datetime1">
              <a:rPr lang="en-GB" smtClean="0"/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1" name="Title 4"/>
          <p:cNvSpPr>
            <a:spLocks noGrp="1"/>
          </p:cNvSpPr>
          <p:nvPr>
            <p:ph type="title"/>
          </p:nvPr>
        </p:nvSpPr>
        <p:spPr>
          <a:xfrm>
            <a:off x="90151" y="758831"/>
            <a:ext cx="5976351" cy="473828"/>
          </a:xfrm>
        </p:spPr>
        <p:txBody>
          <a:bodyPr/>
          <a:lstStyle/>
          <a:p>
            <a:r>
              <a:rPr lang="zh-CN" altLang="en-GB" dirty="0"/>
              <a:t>校准</a:t>
            </a:r>
            <a:r>
              <a:rPr lang="zh-CN" altLang="en-US" dirty="0"/>
              <a:t>过程</a:t>
            </a:r>
            <a:r>
              <a:rPr lang="en-GB" dirty="0"/>
              <a:t>		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5F3E-82E9-47D0-BFBA-F7F0A85E2FBF}" type="datetime1">
              <a:rPr lang="en-GB" smtClean="0"/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>
          <a:xfrm>
            <a:off x="90151" y="758831"/>
            <a:ext cx="5976351" cy="473828"/>
          </a:xfrm>
        </p:spPr>
        <p:txBody>
          <a:bodyPr/>
          <a:lstStyle/>
          <a:p>
            <a:r>
              <a:rPr lang="zh-CN" altLang="en-GB" dirty="0"/>
              <a:t>校准</a:t>
            </a:r>
            <a:r>
              <a:rPr lang="zh-CN" altLang="en-US" dirty="0"/>
              <a:t>过程</a:t>
            </a:r>
            <a:r>
              <a:rPr lang="en-GB" dirty="0"/>
              <a:t>		</a:t>
            </a:r>
            <a:endParaRPr lang="en-GB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958" y="1351494"/>
            <a:ext cx="3568883" cy="531522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26" y="1319744"/>
            <a:ext cx="3281248" cy="51826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5BD1-E1F5-4E37-8677-CD56F79F0BC3}" type="datetime1">
              <a:rPr lang="en-GB" smtClean="0"/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0" name="Title 4"/>
          <p:cNvSpPr>
            <a:spLocks noGrp="1"/>
          </p:cNvSpPr>
          <p:nvPr>
            <p:ph type="title"/>
          </p:nvPr>
        </p:nvSpPr>
        <p:spPr>
          <a:xfrm>
            <a:off x="90151" y="758831"/>
            <a:ext cx="5976351" cy="473828"/>
          </a:xfrm>
        </p:spPr>
        <p:txBody>
          <a:bodyPr/>
          <a:lstStyle/>
          <a:p>
            <a:r>
              <a:rPr lang="zh-CN" altLang="en-GB" dirty="0"/>
              <a:t>校准</a:t>
            </a:r>
            <a:r>
              <a:rPr lang="zh-CN" altLang="en-US" dirty="0"/>
              <a:t>过程</a:t>
            </a:r>
            <a:r>
              <a:rPr lang="en-GB" dirty="0"/>
              <a:t>		</a:t>
            </a:r>
            <a:endParaRPr lang="en-GB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140" y="1427307"/>
            <a:ext cx="4638920" cy="49962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40" y="1232659"/>
            <a:ext cx="3393565" cy="5272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C421-7659-4F7A-9842-74B66D2A9EBE}" type="datetime1">
              <a:rPr lang="en-GB" smtClean="0"/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0" name="Title 4"/>
          <p:cNvSpPr>
            <a:spLocks noGrp="1"/>
          </p:cNvSpPr>
          <p:nvPr>
            <p:ph type="title"/>
          </p:nvPr>
        </p:nvSpPr>
        <p:spPr>
          <a:xfrm>
            <a:off x="90151" y="758831"/>
            <a:ext cx="5976351" cy="473828"/>
          </a:xfrm>
        </p:spPr>
        <p:txBody>
          <a:bodyPr/>
          <a:lstStyle/>
          <a:p>
            <a:r>
              <a:rPr lang="zh-CN" altLang="en-GB" dirty="0"/>
              <a:t>校准</a:t>
            </a:r>
            <a:r>
              <a:rPr lang="zh-CN" altLang="en-US" dirty="0"/>
              <a:t>过程</a:t>
            </a:r>
            <a:r>
              <a:rPr lang="en-GB" dirty="0"/>
              <a:t>		</a:t>
            </a:r>
            <a:endParaRPr lang="en-GB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6" y="1232659"/>
            <a:ext cx="3803644" cy="53397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601" y="1297659"/>
            <a:ext cx="3324863" cy="530648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08806" y="1683027"/>
            <a:ext cx="2486430" cy="523220"/>
          </a:xfrm>
          <a:prstGeom prst="rect">
            <a:avLst/>
          </a:prstGeom>
          <a:solidFill>
            <a:srgbClr val="FF66CC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废液直接回收！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直接箭头连接符 3"/>
          <p:cNvCxnSpPr>
            <a:stCxn id="2" idx="1"/>
          </p:cNvCxnSpPr>
          <p:nvPr/>
        </p:nvCxnSpPr>
        <p:spPr>
          <a:xfrm flipH="1">
            <a:off x="3955312" y="1944637"/>
            <a:ext cx="2253494" cy="28931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06" y="2140725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416" y="2140725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351" y="2140725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140725"/>
            <a:ext cx="2056372" cy="3657600"/>
          </a:xfrm>
          <a:prstGeom prst="rect">
            <a:avLst/>
          </a:prstGeom>
          <a:ln>
            <a:solidFill>
              <a:srgbClr val="002C52"/>
            </a:solidFill>
          </a:ln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D922B-B298-4AC0-89ED-9CF809DE489F}" type="datetime1">
              <a:rPr lang="en-GB" smtClean="0"/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2" name="Title 4"/>
          <p:cNvSpPr>
            <a:spLocks noGrp="1"/>
          </p:cNvSpPr>
          <p:nvPr>
            <p:ph type="title"/>
          </p:nvPr>
        </p:nvSpPr>
        <p:spPr>
          <a:xfrm>
            <a:off x="90151" y="758831"/>
            <a:ext cx="5976351" cy="473828"/>
          </a:xfrm>
        </p:spPr>
        <p:txBody>
          <a:bodyPr/>
          <a:lstStyle/>
          <a:p>
            <a:r>
              <a:rPr lang="zh-CN" altLang="en-GB" dirty="0"/>
              <a:t>校准</a:t>
            </a:r>
            <a:r>
              <a:rPr lang="zh-CN" altLang="en-US" dirty="0"/>
              <a:t>过程</a:t>
            </a:r>
            <a:r>
              <a:rPr lang="en-GB" dirty="0"/>
              <a:t>		</a:t>
            </a:r>
            <a:endParaRPr lang="en-GB" dirty="0"/>
          </a:p>
        </p:txBody>
      </p:sp>
      <p:sp>
        <p:nvSpPr>
          <p:cNvPr id="2" name="文本框 1"/>
          <p:cNvSpPr txBox="1"/>
          <p:nvPr/>
        </p:nvSpPr>
        <p:spPr>
          <a:xfrm>
            <a:off x="201706" y="1309728"/>
            <a:ext cx="460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手机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上启发式动画指引操作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2"/>
          </p:nvPr>
        </p:nvSpPr>
        <p:spPr>
          <a:xfrm>
            <a:off x="201706" y="1221537"/>
            <a:ext cx="6411745" cy="537322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对浊度检测的要求</a:t>
            </a:r>
            <a:r>
              <a:rPr lang="en-US" altLang="zh-CN" b="1" dirty="0">
                <a:solidFill>
                  <a:schemeClr val="tx1"/>
                </a:solidFill>
              </a:rPr>
              <a:t>——</a:t>
            </a:r>
            <a:r>
              <a:rPr lang="zh-CN" altLang="en-US" b="1" dirty="0">
                <a:solidFill>
                  <a:schemeClr val="tx1"/>
                </a:solidFill>
              </a:rPr>
              <a:t>满足过滤过程优化管理的需要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6234448" cy="473828"/>
          </a:xfrm>
        </p:spPr>
        <p:txBody>
          <a:bodyPr/>
          <a:lstStyle/>
          <a:p>
            <a:r>
              <a:rPr lang="en-GB" dirty="0"/>
              <a:t>PTV </a:t>
            </a:r>
            <a:r>
              <a:rPr lang="zh-CN" altLang="en-US" dirty="0"/>
              <a:t>系列在线浊度仪</a:t>
            </a:r>
            <a:r>
              <a:rPr lang="zh-CN" altLang="en-GB" dirty="0"/>
              <a:t>产品</a:t>
            </a:r>
            <a:r>
              <a:rPr lang="zh-CN" altLang="en-US" dirty="0"/>
              <a:t>应用背景</a:t>
            </a:r>
            <a:endParaRPr lang="en-GB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46" y="1622837"/>
            <a:ext cx="7894907" cy="4983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液体</a:t>
            </a:r>
            <a:r>
              <a:rPr lang="zh-CN" altLang="en-GB" b="1" dirty="0">
                <a:solidFill>
                  <a:schemeClr val="tx1"/>
                </a:solidFill>
              </a:rPr>
              <a:t>标准</a:t>
            </a:r>
            <a:r>
              <a:rPr lang="zh-CN" altLang="en-US" b="1" dirty="0">
                <a:solidFill>
                  <a:schemeClr val="tx1"/>
                </a:solidFill>
              </a:rPr>
              <a:t>物验证</a:t>
            </a:r>
            <a:r>
              <a:rPr lang="en-GB" b="1" dirty="0">
                <a:solidFill>
                  <a:schemeClr val="tx1"/>
                </a:solidFill>
              </a:rPr>
              <a:t>(T-Cal Plus</a:t>
            </a:r>
            <a:r>
              <a:rPr lang="zh-CN" altLang="en-GB" b="1" dirty="0">
                <a:solidFill>
                  <a:schemeClr val="tx1"/>
                </a:solidFill>
              </a:rPr>
              <a:t>专利袋</a:t>
            </a:r>
            <a:r>
              <a:rPr lang="zh-CN" altLang="en-US" b="1" dirty="0">
                <a:solidFill>
                  <a:schemeClr val="tx1"/>
                </a:solidFill>
              </a:rPr>
              <a:t>装标准液</a:t>
            </a:r>
            <a:r>
              <a:rPr lang="en-GB" b="1" dirty="0">
                <a:solidFill>
                  <a:schemeClr val="tx1"/>
                </a:solidFill>
              </a:rPr>
              <a:t>)</a:t>
            </a:r>
            <a:endParaRPr lang="en-GB" b="1" dirty="0">
              <a:solidFill>
                <a:schemeClr val="tx1"/>
              </a:solidFill>
            </a:endParaRPr>
          </a:p>
          <a:p>
            <a:r>
              <a:rPr lang="zh-CN" altLang="en-GB" b="1" dirty="0">
                <a:solidFill>
                  <a:schemeClr val="tx1"/>
                </a:solidFill>
              </a:rPr>
              <a:t>取样</a:t>
            </a:r>
            <a:r>
              <a:rPr lang="zh-CN" altLang="en-US" b="1" dirty="0">
                <a:solidFill>
                  <a:schemeClr val="tx1"/>
                </a:solidFill>
              </a:rPr>
              <a:t>对比验证</a:t>
            </a:r>
            <a:endParaRPr lang="en-GB" b="1" dirty="0">
              <a:solidFill>
                <a:schemeClr val="tx1"/>
              </a:solidFill>
            </a:endParaRPr>
          </a:p>
          <a:p>
            <a:r>
              <a:rPr lang="zh-CN" altLang="en-GB" b="1" dirty="0">
                <a:solidFill>
                  <a:schemeClr val="tx1"/>
                </a:solidFill>
              </a:rPr>
              <a:t>干式</a:t>
            </a:r>
            <a:r>
              <a:rPr lang="zh-CN" altLang="en-US" b="1" dirty="0">
                <a:solidFill>
                  <a:schemeClr val="tx1"/>
                </a:solidFill>
              </a:rPr>
              <a:t>固体物验证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GB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可选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en-GB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en-GB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验证过程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5DB-1F18-40B4-9396-21D12148B573}" type="datetime1">
              <a:rPr lang="en-GB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GB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取样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对比验证</a:t>
            </a:r>
            <a:endParaRPr lang="en-GB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验证过程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DCFD-C867-4E49-918B-E50844CD0D5C}" type="datetime1">
              <a:rPr lang="en-GB" smtClean="0"/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12" y="2151862"/>
            <a:ext cx="7280776" cy="282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GB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干式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固体物验证</a:t>
            </a:r>
            <a:endParaRPr lang="en-GB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4E421-5FCF-46FF-A9B9-0D5A57CF4A35}" type="datetime1">
              <a:rPr lang="en-GB" smtClean="0"/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9" name="Title 4"/>
          <p:cNvSpPr>
            <a:spLocks noGrp="1"/>
          </p:cNvSpPr>
          <p:nvPr>
            <p:ph type="title"/>
          </p:nvPr>
        </p:nvSpPr>
        <p:spPr>
          <a:xfrm>
            <a:off x="90152" y="758831"/>
            <a:ext cx="5459858" cy="473828"/>
          </a:xfrm>
        </p:spPr>
        <p:txBody>
          <a:bodyPr/>
          <a:lstStyle/>
          <a:p>
            <a:r>
              <a:rPr lang="zh-CN" altLang="en-US" dirty="0"/>
              <a:t>验证过程</a:t>
            </a:r>
            <a:endParaRPr lang="en-GB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96" y="2021085"/>
            <a:ext cx="7925207" cy="11176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1"/>
          <p:cNvSpPr txBox="1"/>
          <p:nvPr/>
        </p:nvSpPr>
        <p:spPr>
          <a:xfrm>
            <a:off x="826936" y="5552238"/>
            <a:ext cx="8007913" cy="879298"/>
          </a:xfrm>
          <a:prstGeom prst="round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20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sz="1800" kern="120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1830705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rgbClr val="002C52"/>
              </a:buClr>
              <a:buSzPct val="75000"/>
              <a:buFont typeface="Arial" panose="020B0604020202020204" pitchFamily="34" charset="0"/>
              <a:buChar char="•"/>
              <a:defRPr lang="en-US" sz="1800" kern="1200" baseline="0" dirty="0">
                <a:solidFill>
                  <a:srgbClr val="002C5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400"/>
              <a:t>有高，低</a:t>
            </a:r>
            <a:r>
              <a:rPr lang="en-US" sz="1400"/>
              <a:t>2</a:t>
            </a:r>
            <a:r>
              <a:rPr lang="zh-CN" altLang="en-US" sz="1400"/>
              <a:t>种值验证物</a:t>
            </a:r>
            <a:endParaRPr lang="en-US" sz="1400"/>
          </a:p>
          <a:p>
            <a:pPr>
              <a:spcBef>
                <a:spcPts val="600"/>
              </a:spcBef>
            </a:pPr>
            <a:r>
              <a:rPr lang="zh-CN" altLang="en-US" sz="1400"/>
              <a:t>检测结果和标准物值进行比对 </a:t>
            </a:r>
            <a:endParaRPr lang="en-US" altLang="zh-CN" sz="1400"/>
          </a:p>
          <a:p>
            <a:pPr>
              <a:spcBef>
                <a:spcPts val="600"/>
              </a:spcBef>
            </a:pPr>
            <a:r>
              <a:rPr lang="zh-CN" altLang="en-US" sz="1400"/>
              <a:t>防误装设计，易于清洗，坚固耐用</a:t>
            </a:r>
            <a:endParaRPr lang="en-US" sz="1400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42" y="1893423"/>
            <a:ext cx="2221464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432" y="2659084"/>
            <a:ext cx="3257550" cy="258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856" y="2879261"/>
            <a:ext cx="2784992" cy="231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ate Placeholder 2"/>
          <p:cNvSpPr>
            <a:spLocks noGrp="1"/>
          </p:cNvSpPr>
          <p:nvPr>
            <p:ph type="dt" sz="half" idx="10"/>
          </p:nvPr>
        </p:nvSpPr>
        <p:spPr>
          <a:xfrm>
            <a:off x="8356820" y="6431536"/>
            <a:ext cx="786703" cy="365125"/>
          </a:xfrm>
        </p:spPr>
        <p:txBody>
          <a:bodyPr/>
          <a:lstStyle/>
          <a:p>
            <a:fld id="{B0728FD5-390A-4F48-AB0D-F7A6FBD971DD}" type="datetime1">
              <a:rPr lang="en-GB" smtClean="0"/>
            </a:fld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1706" y="6423585"/>
            <a:ext cx="6122894" cy="365125"/>
          </a:xfrm>
        </p:spPr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21" name="Title 4"/>
          <p:cNvSpPr>
            <a:spLocks noGrp="1"/>
          </p:cNvSpPr>
          <p:nvPr>
            <p:ph type="title"/>
          </p:nvPr>
        </p:nvSpPr>
        <p:spPr>
          <a:xfrm>
            <a:off x="90152" y="758831"/>
            <a:ext cx="5459858" cy="473828"/>
          </a:xfrm>
        </p:spPr>
        <p:txBody>
          <a:bodyPr/>
          <a:lstStyle/>
          <a:p>
            <a:r>
              <a:rPr lang="zh-CN" altLang="en-US" dirty="0"/>
              <a:t>验证过程</a:t>
            </a:r>
            <a:endParaRPr lang="en-GB" dirty="0"/>
          </a:p>
        </p:txBody>
      </p:sp>
      <p:sp>
        <p:nvSpPr>
          <p:cNvPr id="24" name="Text Placeholder 7"/>
          <p:cNvSpPr>
            <a:spLocks noGrp="1"/>
          </p:cNvSpPr>
          <p:nvPr>
            <p:ph type="body" sz="half" idx="2"/>
          </p:nvPr>
        </p:nvSpPr>
        <p:spPr>
          <a:xfrm>
            <a:off x="201706" y="1221537"/>
            <a:ext cx="5992363" cy="537322"/>
          </a:xfrm>
        </p:spPr>
        <p:txBody>
          <a:bodyPr/>
          <a:lstStyle/>
          <a:p>
            <a:r>
              <a:rPr lang="zh-CN" altLang="en-GB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干式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固体物验证</a:t>
            </a:r>
            <a:endParaRPr lang="en-GB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结构尺寸图</a:t>
            </a:r>
            <a:endParaRPr lang="en-GB" altLang="zh-CN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28B0-843A-4F75-8506-F74DE5778CB2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758" y="1340119"/>
            <a:ext cx="1977076" cy="21963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27" y="1246340"/>
            <a:ext cx="5063092" cy="5203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991" y="3519712"/>
            <a:ext cx="3952882" cy="26897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14982" y="3262964"/>
            <a:ext cx="981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140MM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5059122" y="5446670"/>
            <a:ext cx="981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170MM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99523" y="6295043"/>
            <a:ext cx="128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156.8MM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4288392" y="3351793"/>
            <a:ext cx="1281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352.5MM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4858" y="6295043"/>
            <a:ext cx="128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142.2MM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15439" y="3423876"/>
            <a:ext cx="981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96MM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结构尺寸图</a:t>
            </a:r>
            <a:endParaRPr lang="en-GB" altLang="zh-CN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28B0-843A-4F75-8506-F74DE5778CB2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661" y="1944933"/>
            <a:ext cx="6967213" cy="4846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3389158" y="1944933"/>
            <a:ext cx="981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417MM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1089078" y="4183494"/>
            <a:ext cx="981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533MM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77451" y="2565187"/>
            <a:ext cx="981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171MM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712" y="1357964"/>
            <a:ext cx="3189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选配的安装背板尺寸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结构展示图片</a:t>
            </a:r>
            <a:endParaRPr lang="en-GB" altLang="zh-CN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28B0-843A-4F75-8506-F74DE5778CB2}" type="datetime1">
              <a:rPr lang="en-GB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06" y="1758859"/>
            <a:ext cx="2332326" cy="41449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632" y="1731374"/>
            <a:ext cx="2347002" cy="4172448"/>
          </a:xfrm>
          <a:prstGeom prst="rect">
            <a:avLst/>
          </a:prstGeom>
        </p:spPr>
      </p:pic>
      <p:sp>
        <p:nvSpPr>
          <p:cNvPr id="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dirty="0"/>
              <a:t>测量</a:t>
            </a:r>
            <a:r>
              <a:rPr lang="zh-CN" altLang="en-US" dirty="0"/>
              <a:t>模块内部</a:t>
            </a:r>
            <a:endParaRPr lang="en-GB" dirty="0"/>
          </a:p>
        </p:txBody>
      </p:sp>
      <p:sp>
        <p:nvSpPr>
          <p:cNvPr id="6" name="文本框 5"/>
          <p:cNvSpPr txBox="1"/>
          <p:nvPr/>
        </p:nvSpPr>
        <p:spPr>
          <a:xfrm>
            <a:off x="3263153" y="4414355"/>
            <a:ext cx="1479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光源加热器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2302933" y="3683000"/>
            <a:ext cx="1210734" cy="7313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dirty="0"/>
              <a:t>测量</a:t>
            </a:r>
            <a:r>
              <a:rPr lang="zh-CN" altLang="en-US" dirty="0"/>
              <a:t>模块数据存储器</a:t>
            </a:r>
            <a:endParaRPr lang="en-GB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016" y="1937467"/>
            <a:ext cx="2332326" cy="41449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90151" y="758831"/>
            <a:ext cx="6103917" cy="473828"/>
          </a:xfrm>
        </p:spPr>
        <p:txBody>
          <a:bodyPr/>
          <a:lstStyle/>
          <a:p>
            <a:r>
              <a:rPr lang="zh-CN" altLang="en-US" sz="2400" dirty="0"/>
              <a:t>测量模块光路部件</a:t>
            </a:r>
            <a:endParaRPr lang="en-GB" sz="24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55" y="1907970"/>
            <a:ext cx="2332326" cy="4144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395" y="1907970"/>
            <a:ext cx="2349822" cy="41774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1706" y="1482144"/>
            <a:ext cx="8941817" cy="4144963"/>
          </a:xfrm>
        </p:spPr>
        <p:txBody>
          <a:bodyPr/>
          <a:lstStyle/>
          <a:p>
            <a:pPr algn="just">
              <a:spcBef>
                <a:spcPts val="1200"/>
              </a:spcBef>
            </a:pPr>
            <a:r>
              <a:rPr lang="en-US" altLang="zh-CN" sz="1800" dirty="0"/>
              <a:t>PTV</a:t>
            </a:r>
            <a:r>
              <a:rPr lang="zh-CN" altLang="en-US" sz="1800" dirty="0"/>
              <a:t>系列在线浊度仪</a:t>
            </a:r>
            <a:r>
              <a:rPr lang="en-US" altLang="zh-CN" sz="1800" dirty="0"/>
              <a:t>--</a:t>
            </a:r>
            <a:r>
              <a:rPr lang="zh-CN" altLang="en-US" sz="1800" dirty="0"/>
              <a:t>低量程，高精度，高灵敏度。用于监测低于</a:t>
            </a:r>
            <a:r>
              <a:rPr lang="en-US" altLang="zh-CN" sz="1800" dirty="0"/>
              <a:t>10 NTU</a:t>
            </a:r>
            <a:r>
              <a:rPr lang="zh-CN" altLang="en-US" sz="1800" dirty="0"/>
              <a:t>或</a:t>
            </a:r>
            <a:r>
              <a:rPr lang="en-US" altLang="zh-CN" sz="1800" dirty="0"/>
              <a:t>FNU</a:t>
            </a:r>
            <a:r>
              <a:rPr lang="zh-CN" altLang="en-US" sz="1800" dirty="0"/>
              <a:t>的水质，特别是可以用于检测</a:t>
            </a:r>
            <a:r>
              <a:rPr lang="zh-CN" altLang="en-US" sz="1800" dirty="0">
                <a:solidFill>
                  <a:srgbClr val="FF0000"/>
                </a:solidFill>
              </a:rPr>
              <a:t>低于</a:t>
            </a:r>
            <a:r>
              <a:rPr lang="en-US" altLang="zh-CN" sz="1800" dirty="0">
                <a:solidFill>
                  <a:srgbClr val="FF0000"/>
                </a:solidFill>
              </a:rPr>
              <a:t>0.05 NTU</a:t>
            </a:r>
            <a:r>
              <a:rPr lang="zh-CN" altLang="en-US" sz="1800" dirty="0"/>
              <a:t>的，</a:t>
            </a:r>
            <a:r>
              <a:rPr lang="zh-CN" altLang="en-US" sz="1800" dirty="0">
                <a:solidFill>
                  <a:srgbClr val="FF0000"/>
                </a:solidFill>
              </a:rPr>
              <a:t>浊度增量变化小于</a:t>
            </a:r>
            <a:r>
              <a:rPr lang="en-US" altLang="zh-CN" sz="1800" dirty="0">
                <a:solidFill>
                  <a:srgbClr val="FF0000"/>
                </a:solidFill>
              </a:rPr>
              <a:t>0 .0005 NTU(0.5mNTU)</a:t>
            </a:r>
            <a:r>
              <a:rPr lang="zh-CN" altLang="en-US" sz="1800" dirty="0"/>
              <a:t>的水质环境中。</a:t>
            </a:r>
            <a:r>
              <a:rPr lang="zh-CN" altLang="en-US" sz="1800" dirty="0">
                <a:solidFill>
                  <a:srgbClr val="FF0000"/>
                </a:solidFill>
              </a:rPr>
              <a:t>更灵敏地检测反应水中细菌等亚微米级物质。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>
              <a:spcBef>
                <a:spcPts val="1200"/>
              </a:spcBef>
            </a:pPr>
            <a:r>
              <a:rPr lang="zh-CN" altLang="en-US" sz="1800" dirty="0"/>
              <a:t>减少可饮用或处理完成后的工业水的消耗量，节能减排环保！</a:t>
            </a:r>
            <a:endParaRPr lang="en-US" altLang="zh-CN" sz="1800" dirty="0"/>
          </a:p>
          <a:p>
            <a:pPr>
              <a:spcBef>
                <a:spcPts val="1200"/>
              </a:spcBef>
            </a:pPr>
            <a:r>
              <a:rPr lang="zh-CN" altLang="en-US" sz="1800" dirty="0"/>
              <a:t>容易上手使用，简化操作，简化维护</a:t>
            </a:r>
            <a:endParaRPr lang="en-US" altLang="zh-CN" sz="1800" dirty="0"/>
          </a:p>
          <a:p>
            <a:pPr>
              <a:spcBef>
                <a:spcPts val="1200"/>
              </a:spcBef>
            </a:pPr>
            <a:r>
              <a:rPr lang="zh-CN" altLang="en-US" sz="1800" dirty="0"/>
              <a:t>测量抗干扰</a:t>
            </a:r>
            <a:r>
              <a:rPr lang="en-US" altLang="zh-CN" sz="1800" dirty="0"/>
              <a:t>-</a:t>
            </a:r>
            <a:r>
              <a:rPr lang="zh-CN" altLang="en-US" sz="1800" dirty="0"/>
              <a:t>抗气泡，水雾冷凝等干扰</a:t>
            </a:r>
            <a:endParaRPr lang="en-US" altLang="zh-CN" sz="1800" dirty="0"/>
          </a:p>
          <a:p>
            <a:pPr>
              <a:spcBef>
                <a:spcPts val="1200"/>
              </a:spcBef>
            </a:pPr>
            <a:r>
              <a:rPr lang="zh-CN" altLang="en-US" sz="1800" dirty="0"/>
              <a:t>使用成本低</a:t>
            </a:r>
            <a:r>
              <a:rPr lang="en-US" altLang="zh-CN" sz="1800" dirty="0"/>
              <a:t>-</a:t>
            </a:r>
            <a:r>
              <a:rPr lang="zh-CN" altLang="en-US" sz="1800" dirty="0"/>
              <a:t>不用定期更换光源等部件</a:t>
            </a:r>
            <a:endParaRPr lang="en-US" altLang="zh-CN" sz="1800" dirty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6234448" cy="473828"/>
          </a:xfrm>
        </p:spPr>
        <p:txBody>
          <a:bodyPr/>
          <a:lstStyle/>
          <a:p>
            <a:r>
              <a:rPr lang="en-GB" dirty="0"/>
              <a:t>PTV </a:t>
            </a:r>
            <a:r>
              <a:rPr lang="zh-CN" altLang="en-US" dirty="0"/>
              <a:t>系列在线浊度仪</a:t>
            </a:r>
            <a:r>
              <a:rPr lang="zh-CN" altLang="en-GB" dirty="0"/>
              <a:t>产品</a:t>
            </a:r>
            <a:r>
              <a:rPr lang="zh-CN" altLang="en-US" dirty="0"/>
              <a:t>应用背景</a:t>
            </a:r>
            <a:endParaRPr lang="en-GB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6AA5-9307-493F-A3BB-E8A303DFEF80}" type="datetime1">
              <a:rPr lang="en-GB" smtClean="0"/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26249" y="5879662"/>
            <a:ext cx="53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i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更灵敏地反映水中的孢子，细菌，贾弟鞭毛虫等！</a:t>
            </a:r>
            <a:endParaRPr lang="zh-CN" altLang="en-US" b="1" i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9796" y="5389284"/>
            <a:ext cx="3493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i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更准确和灵敏地监测膜过滤过程！</a:t>
            </a:r>
            <a:endParaRPr lang="zh-CN" altLang="en-US" b="1" i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文本占位符 4"/>
          <p:cNvSpPr>
            <a:spLocks noGrp="1"/>
          </p:cNvSpPr>
          <p:nvPr>
            <p:ph type="body" sz="half" idx="2"/>
          </p:nvPr>
        </p:nvSpPr>
        <p:spPr>
          <a:xfrm>
            <a:off x="201706" y="1221537"/>
            <a:ext cx="7847141" cy="537322"/>
          </a:xfrm>
        </p:spPr>
        <p:txBody>
          <a:bodyPr/>
          <a:lstStyle/>
          <a:p>
            <a:r>
              <a:rPr lang="en-US" altLang="zh-CN" b="1" dirty="0">
                <a:solidFill>
                  <a:schemeClr val="tx1"/>
                </a:solidFill>
              </a:rPr>
              <a:t>PTV</a:t>
            </a:r>
            <a:r>
              <a:rPr lang="zh-CN" altLang="en-US" b="1" dirty="0">
                <a:solidFill>
                  <a:schemeClr val="tx1"/>
                </a:solidFill>
              </a:rPr>
              <a:t>具有</a:t>
            </a:r>
            <a:r>
              <a:rPr lang="en-US" altLang="zh-CN" b="1" dirty="0">
                <a:solidFill>
                  <a:schemeClr val="tx1"/>
                </a:solidFill>
              </a:rPr>
              <a:t>1000/2000/6000</a:t>
            </a:r>
            <a:r>
              <a:rPr lang="zh-CN" altLang="en-US" b="1" dirty="0">
                <a:solidFill>
                  <a:schemeClr val="tx1"/>
                </a:solidFill>
              </a:rPr>
              <a:t>四种型号</a:t>
            </a:r>
            <a:r>
              <a:rPr lang="en-US" altLang="zh-CN" b="1" dirty="0">
                <a:solidFill>
                  <a:schemeClr val="tx1"/>
                </a:solidFill>
              </a:rPr>
              <a:t>——</a:t>
            </a:r>
            <a:r>
              <a:rPr lang="zh-CN" altLang="en-US" b="1" dirty="0">
                <a:solidFill>
                  <a:schemeClr val="tx1"/>
                </a:solidFill>
              </a:rPr>
              <a:t>满足对浊度检测的种种要求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952" y="3164726"/>
            <a:ext cx="2923476" cy="252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水流模块机体</a:t>
            </a:r>
            <a:endParaRPr lang="en-GB" sz="24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77" y="1858808"/>
            <a:ext cx="2332326" cy="4144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947" y="1858808"/>
            <a:ext cx="2331542" cy="41449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sz="2400" dirty="0"/>
              <a:t>流量</a:t>
            </a:r>
            <a:r>
              <a:rPr lang="zh-CN" altLang="en-US" sz="2400" dirty="0"/>
              <a:t>指示计</a:t>
            </a:r>
            <a:endParaRPr lang="en-GB" sz="2400" dirty="0"/>
          </a:p>
        </p:txBody>
      </p:sp>
      <p:pic>
        <p:nvPicPr>
          <p:cNvPr id="8" name="Content Placeholder 1"/>
          <p:cNvPicPr>
            <a:picLocks noGrp="1" noChangeAspect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9" y="1445314"/>
            <a:ext cx="3104804" cy="4143895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221" y="1445314"/>
            <a:ext cx="2428645" cy="43175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931" y="3580377"/>
            <a:ext cx="1227673" cy="21825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GB" sz="2400" dirty="0"/>
              <a:t>流量</a:t>
            </a:r>
            <a:r>
              <a:rPr lang="zh-CN" altLang="en-US" sz="2400" dirty="0"/>
              <a:t>指示计</a:t>
            </a:r>
            <a:endParaRPr lang="en-GB" sz="24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918" y="1755640"/>
            <a:ext cx="2332326" cy="4144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84" y="1755640"/>
            <a:ext cx="2331543" cy="41449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7298-419E-4BD0-A66F-DC7239FF5307}" type="datetime1">
              <a:rPr lang="en-GB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电源通讯模块</a:t>
            </a:r>
            <a:endParaRPr lang="en-GB" sz="24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15" y="1711325"/>
            <a:ext cx="2297450" cy="4144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066" y="1711325"/>
            <a:ext cx="2283868" cy="40602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303" y="1711325"/>
            <a:ext cx="2283868" cy="40602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1706" y="1275612"/>
            <a:ext cx="3478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高低压电分区设计！保障安全！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8E052-C0E2-4D0E-89C5-F78E04BBBBA7}" type="datetime1">
              <a:rPr lang="en-GB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5" name="Picture Placeholder 10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b="9091"/>
          <a:stretch>
            <a:fillRect/>
          </a:stretch>
        </p:blipFill>
        <p:spPr>
          <a:xfrm>
            <a:off x="563526" y="3559092"/>
            <a:ext cx="4965570" cy="3047055"/>
          </a:xfrm>
          <a:prstGeom prst="round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zh-CN" altLang="en-GB" sz="6000" b="1" dirty="0"/>
              <a:t>谢谢</a:t>
            </a:r>
            <a:r>
              <a:rPr lang="zh-CN" altLang="en-US" sz="6000" b="1" dirty="0"/>
              <a:t>！</a:t>
            </a:r>
            <a:endParaRPr lang="en-US" altLang="zh-CN" sz="6000" b="1" dirty="0"/>
          </a:p>
          <a:p>
            <a:pPr marL="0" lvl="0" indent="0">
              <a:buNone/>
            </a:pPr>
            <a:r>
              <a:rPr lang="en-US" sz="3600" b="1" dirty="0"/>
              <a:t>             </a:t>
            </a:r>
            <a:r>
              <a:rPr lang="zh-CN" altLang="en-US" sz="3600" b="1" dirty="0"/>
              <a:t>祝身体健康，工作顺利！</a:t>
            </a:r>
            <a:endParaRPr lang="en-US" altLang="zh-CN" sz="3600" b="1" dirty="0"/>
          </a:p>
          <a:p>
            <a:pPr marL="0" lvl="0" indent="0">
              <a:buNone/>
            </a:pPr>
            <a:endParaRPr lang="en-US" sz="3600" b="1" dirty="0"/>
          </a:p>
          <a:p>
            <a:pPr marL="0" lvl="0" indent="0">
              <a:buNone/>
            </a:pPr>
            <a:r>
              <a:rPr lang="en-US" sz="3600" b="1" dirty="0"/>
              <a:t>                                                  </a:t>
            </a:r>
            <a:r>
              <a:rPr lang="zh-CN" altLang="en-US" sz="3600" b="1" dirty="0"/>
              <a:t>问题？</a:t>
            </a:r>
            <a:endParaRPr lang="en-GB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1706" y="5833647"/>
            <a:ext cx="6122894" cy="365125"/>
          </a:xfrm>
        </p:spPr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13" y="5337444"/>
            <a:ext cx="4118839" cy="767017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77373" y="860192"/>
            <a:ext cx="8966627" cy="5244269"/>
            <a:chOff x="177373" y="860192"/>
            <a:chExt cx="8966627" cy="524426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373" y="860192"/>
              <a:ext cx="4703072" cy="524426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4763481" y="2207324"/>
              <a:ext cx="18635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</a:rPr>
                <a:t>某品牌</a:t>
              </a:r>
              <a:endParaRPr lang="en-US" altLang="zh-CN" b="1" dirty="0">
                <a:solidFill>
                  <a:srgbClr val="FF0000"/>
                </a:solidFill>
              </a:endParaRPr>
            </a:p>
            <a:p>
              <a:r>
                <a:rPr lang="zh-CN" altLang="en-US" b="1" dirty="0">
                  <a:solidFill>
                    <a:srgbClr val="FF0000"/>
                  </a:solidFill>
                </a:rPr>
                <a:t>外加除气泡装置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02553" y="4384902"/>
              <a:ext cx="2399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</a:rPr>
                <a:t>某品牌</a:t>
              </a:r>
              <a:endParaRPr lang="en-US" altLang="zh-CN" b="1" dirty="0">
                <a:solidFill>
                  <a:srgbClr val="FF0000"/>
                </a:solidFill>
              </a:endParaRPr>
            </a:p>
            <a:p>
              <a:r>
                <a:rPr lang="zh-CN" altLang="en-US" b="1" dirty="0">
                  <a:solidFill>
                    <a:srgbClr val="FF0000"/>
                  </a:solidFill>
                </a:rPr>
                <a:t>玻璃比色瓶清洗装置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11" name="直接箭头连接符 10"/>
            <p:cNvCxnSpPr>
              <a:stCxn id="10" idx="1"/>
            </p:cNvCxnSpPr>
            <p:nvPr/>
          </p:nvCxnSpPr>
          <p:spPr>
            <a:xfrm flipH="1" flipV="1">
              <a:off x="2839029" y="3356470"/>
              <a:ext cx="1863524" cy="135159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>
              <a:stCxn id="9" idx="1"/>
            </p:cNvCxnSpPr>
            <p:nvPr/>
          </p:nvCxnSpPr>
          <p:spPr>
            <a:xfrm flipH="1" flipV="1">
              <a:off x="4140927" y="2040748"/>
              <a:ext cx="622554" cy="48974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6566080" y="860192"/>
              <a:ext cx="2577920" cy="3584700"/>
              <a:chOff x="6566080" y="860192"/>
              <a:chExt cx="2577920" cy="358470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6566080" y="860192"/>
                <a:ext cx="2577443" cy="400110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/>
                  <a:t>某品牌说明书</a:t>
                </a:r>
                <a:endParaRPr lang="zh-CN" altLang="en-US" sz="2000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566080" y="1644125"/>
                <a:ext cx="2577920" cy="2800767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因为产品没有内置的除气泡装置，靠背压压抑气泡产生。需要外加除气泡装置。但是。对于外加装置到测量瓶之间产生的气泡就没有办法了。</a:t>
                </a:r>
                <a:endParaRPr lang="en-US" altLang="zh-CN" sz="1600" dirty="0"/>
              </a:p>
              <a:p>
                <a:r>
                  <a:rPr lang="zh-CN" altLang="en-US" sz="1600" dirty="0"/>
                  <a:t>而玻璃测量瓶容易脏污，也需要配备清洗装置。</a:t>
                </a:r>
                <a:endParaRPr lang="en-US" altLang="zh-CN" sz="1600" dirty="0"/>
              </a:p>
              <a:p>
                <a:r>
                  <a:rPr lang="zh-CN" altLang="en-US" sz="1600" dirty="0"/>
                  <a:t>不但增加了成本，还增加了故障点，以及大量人工的维护量。</a:t>
                </a:r>
                <a:endParaRPr lang="zh-CN" altLang="en-US" sz="16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 noChangeAspect="1"/>
          </p:cNvGraphicFramePr>
          <p:nvPr>
            <p:ph idx="1"/>
          </p:nvPr>
        </p:nvGraphicFramePr>
        <p:xfrm>
          <a:off x="393405" y="269892"/>
          <a:ext cx="8442251" cy="6385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8" name="Worksheet" r:id="rId1" imgW="6207760" imgH="5073015" progId="Excel.Sheet.12">
                  <p:embed/>
                </p:oleObj>
              </mc:Choice>
              <mc:Fallback>
                <p:oleObj name="Worksheet" r:id="rId1" imgW="6207760" imgH="5073015" progId="Excel.Sheet.12">
                  <p:embed/>
                  <p:pic>
                    <p:nvPicPr>
                      <p:cNvPr id="0" name="内容占位符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3405" y="269892"/>
                        <a:ext cx="8442251" cy="6385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34600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690" y="0"/>
            <a:ext cx="483331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5814" y="238120"/>
            <a:ext cx="4306186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系列复杂的维护过程</a:t>
            </a:r>
            <a:endParaRPr lang="zh-CN" altLang="en-US" sz="2800" b="1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162" y="0"/>
            <a:ext cx="4832838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32838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690" y="0"/>
            <a:ext cx="483331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32838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1706" y="1224883"/>
            <a:ext cx="8723353" cy="119748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由德国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Tintometer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集团旗下全球公认的浊度专家团队开发设计的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PTV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系列产品</a:t>
            </a:r>
            <a:r>
              <a:rPr lang="zh-CN" altLang="en-US" sz="1400" dirty="0"/>
              <a:t>，在研发过程中充分考虑了在线浊度监测的各个方面：提高测量精度、减少耗水量，降低运行成本，以及，简化安装设置、日常测量和控制、常规程序，如涉及校准、验证和维护以及数据获取和管理等方方面面。</a:t>
            </a:r>
            <a:endParaRPr lang="en-US" altLang="zh-CN" sz="1400" dirty="0"/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1400" dirty="0"/>
              <a:t>设计出了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精致，紧凑，易用，高精度的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PTV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系列产品。</a:t>
            </a:r>
            <a:endParaRPr lang="en-GB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5728" y="2422369"/>
            <a:ext cx="4973202" cy="3873584"/>
            <a:chOff x="1225580" y="3488282"/>
            <a:chExt cx="3223511" cy="2738116"/>
          </a:xfrm>
        </p:grpSpPr>
        <p:pic>
          <p:nvPicPr>
            <p:cNvPr id="8" name="Picture 2" descr="C:\Users\msadar\AppData\Local\Microsoft\Windows\Temporary Internet Files\Content.Outlook\R98CJAFM\IMG_7904 (2).JPG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5580" y="3488282"/>
              <a:ext cx="3223511" cy="24176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431168" y="6008840"/>
              <a:ext cx="2777826" cy="217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Michael J. Sadar</a:t>
              </a:r>
              <a:r>
                <a:rPr lang="zh-CN" altLang="en-GB" sz="1400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和</a:t>
              </a:r>
              <a:r>
                <a:rPr lang="zh-CN" altLang="en-US" sz="1400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他的专家开发团队</a:t>
              </a:r>
              <a:endParaRPr lang="en-GB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6AA5-9307-493F-A3BB-E8A303DFEF80}" type="datetime1">
              <a:rPr lang="en-GB" smtClean="0"/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sp>
        <p:nvSpPr>
          <p:cNvPr id="13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6234448" cy="473828"/>
          </a:xfrm>
        </p:spPr>
        <p:txBody>
          <a:bodyPr/>
          <a:lstStyle/>
          <a:p>
            <a:r>
              <a:rPr lang="en-GB" dirty="0"/>
              <a:t>PTV </a:t>
            </a:r>
            <a:r>
              <a:rPr lang="zh-CN" altLang="en-US" dirty="0"/>
              <a:t>系列在线浊度仪</a:t>
            </a:r>
            <a:r>
              <a:rPr lang="zh-CN" altLang="en-GB" dirty="0"/>
              <a:t>产品</a:t>
            </a:r>
            <a:r>
              <a:rPr lang="zh-CN" altLang="en-US" dirty="0"/>
              <a:t>应用背景</a:t>
            </a:r>
            <a:endParaRPr lang="en-GB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952" y="3173511"/>
            <a:ext cx="2923476" cy="252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04" y="0"/>
            <a:ext cx="483419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www.lovibond.com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种配置型号</a:t>
            </a:r>
            <a:r>
              <a:rPr lang="en-US" altLang="zh-CN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u="sng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总有一款适合您！</a:t>
            </a:r>
            <a:endParaRPr lang="en-US" b="1" u="sng" dirty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Content Placeholder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777" y="2436770"/>
            <a:ext cx="7074104" cy="42902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5687" y="1593983"/>
            <a:ext cx="86182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PTV 1000 WL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400 to 600 nm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白光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/EPA</a:t>
            </a:r>
            <a:endParaRPr lang="en-US" altLang="zh-CN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PTV 1000 IR  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860 nm/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红外光源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/ISO</a:t>
            </a:r>
            <a:endParaRPr lang="en-US" altLang="zh-CN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PTV 2000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：       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660 nm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红光光源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/EPA</a:t>
            </a:r>
            <a:endParaRPr lang="en-US" altLang="zh-CN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PTV 6000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：       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685 nm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Class 1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级激光光源</a:t>
            </a:r>
            <a:r>
              <a: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 EPA</a:t>
            </a:r>
            <a:endParaRPr lang="zh-CN" alt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90152" y="758831"/>
            <a:ext cx="6234448" cy="473828"/>
          </a:xfrm>
        </p:spPr>
        <p:txBody>
          <a:bodyPr/>
          <a:lstStyle/>
          <a:p>
            <a:r>
              <a:rPr lang="en-GB" dirty="0"/>
              <a:t>PTV </a:t>
            </a:r>
            <a:r>
              <a:rPr lang="zh-CN" altLang="en-US" dirty="0"/>
              <a:t>系列在线浊度仪</a:t>
            </a:r>
            <a:r>
              <a:rPr lang="zh-CN" altLang="en-GB" dirty="0"/>
              <a:t>产品</a:t>
            </a:r>
            <a:r>
              <a:rPr lang="zh-CN" altLang="en-US" dirty="0"/>
              <a:t>应用背景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/>
          <p:cNvSpPr>
            <a:spLocks noGrp="1"/>
          </p:cNvSpPr>
          <p:nvPr>
            <p:ph sz="half" idx="1"/>
          </p:nvPr>
        </p:nvSpPr>
        <p:spPr>
          <a:xfrm>
            <a:off x="826936" y="1605926"/>
            <a:ext cx="6885138" cy="159031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zh-CN" altLang="en-US" dirty="0"/>
              <a:t>创始于</a:t>
            </a:r>
            <a:r>
              <a:rPr lang="en-US" altLang="zh-CN" dirty="0"/>
              <a:t>1885</a:t>
            </a:r>
            <a:r>
              <a:rPr lang="zh-CN" altLang="en-US" dirty="0"/>
              <a:t>年，</a:t>
            </a:r>
            <a:r>
              <a:rPr lang="de-D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130 </a:t>
            </a:r>
            <a:r>
              <a:rPr lang="zh-CN" altLang="de-D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</a:t>
            </a:r>
            <a:r>
              <a:rPr lang="zh-CN" altLang="en-US" dirty="0"/>
              <a:t>水质分析和颜色测量产品开发生产历史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zh-CN" altLang="de-DE" dirty="0"/>
              <a:t>专业</a:t>
            </a:r>
            <a:r>
              <a:rPr lang="zh-CN" altLang="en-US" dirty="0"/>
              <a:t>的试剂和仪器生产商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zh-CN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全球唯一绿色试剂生产商</a:t>
            </a:r>
            <a:endParaRPr lang="en-US" altLang="zh-CN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</a:pPr>
            <a:r>
              <a:rPr lang="zh-CN" altLang="en-US" dirty="0"/>
              <a:t>总部位于德国多特蒙德。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January 2017 v3</a:t>
            </a:r>
            <a:endParaRPr lang="en-US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3157" y="724388"/>
            <a:ext cx="5417747" cy="473828"/>
          </a:xfrm>
        </p:spPr>
        <p:txBody>
          <a:bodyPr/>
          <a:lstStyle/>
          <a:p>
            <a:r>
              <a:rPr lang="zh-CN" altLang="en-US" dirty="0"/>
              <a:t>德国</a:t>
            </a:r>
            <a:r>
              <a:rPr lang="en-US" altLang="zh-CN" dirty="0"/>
              <a:t>Tintometer</a:t>
            </a:r>
            <a:r>
              <a:rPr lang="zh-CN" altLang="en-US" dirty="0"/>
              <a:t>集团</a:t>
            </a:r>
            <a:r>
              <a:rPr lang="zh-CN" altLang="de-DE" dirty="0"/>
              <a:t>公司</a:t>
            </a:r>
            <a:r>
              <a:rPr lang="zh-CN" altLang="en-US" dirty="0"/>
              <a:t>历史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www.lovibond.com</a:t>
            </a:r>
            <a:endParaRPr lang="en-US" dirty="0"/>
          </a:p>
        </p:txBody>
      </p:sp>
      <p:pic>
        <p:nvPicPr>
          <p:cNvPr id="11" name="Inhaltsplatzhalter 10"/>
          <p:cNvPicPr>
            <a:picLocks noGrp="1" noChangeAspect="1"/>
          </p:cNvPicPr>
          <p:nvPr>
            <p:ph sz="half" idx="14"/>
          </p:nvPr>
        </p:nvPicPr>
        <p:blipFill rotWithShape="1"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69728" y="3529448"/>
            <a:ext cx="4164741" cy="2775722"/>
          </a:xfrm>
          <a:ln>
            <a:solidFill>
              <a:srgbClr val="002C52"/>
            </a:solidFill>
          </a:ln>
        </p:spPr>
      </p:pic>
      <p:sp>
        <p:nvSpPr>
          <p:cNvPr id="13" name="矩形: 圆角 12"/>
          <p:cNvSpPr/>
          <p:nvPr/>
        </p:nvSpPr>
        <p:spPr>
          <a:xfrm>
            <a:off x="1014343" y="4196466"/>
            <a:ext cx="3031828" cy="2111215"/>
          </a:xfrm>
          <a:prstGeom prst="round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0981" y="2090013"/>
            <a:ext cx="1140050" cy="1443752"/>
          </a:xfrm>
          <a:prstGeom prst="rect">
            <a:avLst/>
          </a:prstGeom>
          <a:noFill/>
        </p:spPr>
      </p:pic>
      <p:pic>
        <p:nvPicPr>
          <p:cNvPr id="10" name="Grafik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0337" y="2080270"/>
            <a:ext cx="1833687" cy="1745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Advantage">
  <a:themeElements>
    <a:clrScheme name="Lovibon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Gaia.thmx</Template>
  <TotalTime>0</TotalTime>
  <Words>8160</Words>
  <Application>WPS 演示</Application>
  <PresentationFormat>全屏显示(4:3)</PresentationFormat>
  <Paragraphs>1082</Paragraphs>
  <Slides>70</Slides>
  <Notes>29</Notes>
  <HiddenSlides>0</HiddenSlides>
  <MMClips>3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9" baseType="lpstr">
      <vt:lpstr>Arial</vt:lpstr>
      <vt:lpstr>宋体</vt:lpstr>
      <vt:lpstr>Wingdings</vt:lpstr>
      <vt:lpstr>Rockwell</vt:lpstr>
      <vt:lpstr>微软雅黑</vt:lpstr>
      <vt:lpstr>Arial Unicode MS</vt:lpstr>
      <vt:lpstr>Calibri</vt:lpstr>
      <vt:lpstr>Advantage</vt:lpstr>
      <vt:lpstr>Excel.Sheet.12</vt:lpstr>
      <vt:lpstr>德国Lovibond ®罗威邦PTV 系列在线高精度浊度仪</vt:lpstr>
      <vt:lpstr>PTV 系列在线浊度仪产品应用背景</vt:lpstr>
      <vt:lpstr>PTV 系列在线浊度仪产品应用背景</vt:lpstr>
      <vt:lpstr>PTV 系列在线浊度仪产品应用背景</vt:lpstr>
      <vt:lpstr>PTV 系列在线浊度仪产品应用背景</vt:lpstr>
      <vt:lpstr>PTV 系列在线浊度仪产品应用背景</vt:lpstr>
      <vt:lpstr>PTV 系列在线浊度仪产品应用背景</vt:lpstr>
      <vt:lpstr>PTV 系列在线浊度仪产品应用背景</vt:lpstr>
      <vt:lpstr>德国Tintometer集团公司历史</vt:lpstr>
      <vt:lpstr>德国Tintometer集团Lovibond®产品</vt:lpstr>
      <vt:lpstr>PTV产品介绍</vt:lpstr>
      <vt:lpstr>PTV 系列在线浊度仪简介</vt:lpstr>
      <vt:lpstr>PTV 系列在线浊度仪简介</vt:lpstr>
      <vt:lpstr>PTV 系列在线浊度仪简介</vt:lpstr>
      <vt:lpstr>PTV 系列在线浊度仪主要特点</vt:lpstr>
      <vt:lpstr>测量原理图解：90度散射光测量</vt:lpstr>
      <vt:lpstr>测量原理图解：</vt:lpstr>
      <vt:lpstr>超高精度和可靠性</vt:lpstr>
      <vt:lpstr>超高精度和可靠性</vt:lpstr>
      <vt:lpstr>超高精度和可靠性</vt:lpstr>
      <vt:lpstr>超高精度和可靠性</vt:lpstr>
      <vt:lpstr>超高精度和可靠性</vt:lpstr>
      <vt:lpstr>超高精度和可靠性</vt:lpstr>
      <vt:lpstr>超高精度和可靠性</vt:lpstr>
      <vt:lpstr>超高精度和可靠性</vt:lpstr>
      <vt:lpstr>超高精度和可靠性</vt:lpstr>
      <vt:lpstr>降低运行成本</vt:lpstr>
      <vt:lpstr>不需要外加除气泡和清洗装置：</vt:lpstr>
      <vt:lpstr>清洗过程简单快速：</vt:lpstr>
      <vt:lpstr>简单，快速，安全的校准过程</vt:lpstr>
      <vt:lpstr>验证过程简单快速：</vt:lpstr>
      <vt:lpstr>用户操作界面</vt:lpstr>
      <vt:lpstr>用户操作界面</vt:lpstr>
      <vt:lpstr>手机 App</vt:lpstr>
      <vt:lpstr>手机 App</vt:lpstr>
      <vt:lpstr>手机 App</vt:lpstr>
      <vt:lpstr>手机 App</vt:lpstr>
      <vt:lpstr>PTV 系列浊度仪选型</vt:lpstr>
      <vt:lpstr>PTV 系列浊度仪选型</vt:lpstr>
      <vt:lpstr>PTV 系列浊度仪选型</vt:lpstr>
      <vt:lpstr>设备使用及维护</vt:lpstr>
      <vt:lpstr>内容目录</vt:lpstr>
      <vt:lpstr>水流模块和除气泡装置拆装示意图</vt:lpstr>
      <vt:lpstr>校准过程		</vt:lpstr>
      <vt:lpstr>校准过程		</vt:lpstr>
      <vt:lpstr>校准过程		</vt:lpstr>
      <vt:lpstr>校准过程		</vt:lpstr>
      <vt:lpstr>校准过程		</vt:lpstr>
      <vt:lpstr>校准过程		</vt:lpstr>
      <vt:lpstr>验证过程</vt:lpstr>
      <vt:lpstr>验证过程</vt:lpstr>
      <vt:lpstr>验证过程</vt:lpstr>
      <vt:lpstr>验证过程</vt:lpstr>
      <vt:lpstr>结构尺寸图</vt:lpstr>
      <vt:lpstr>结构尺寸图</vt:lpstr>
      <vt:lpstr>结构展示图片</vt:lpstr>
      <vt:lpstr>测量模块内部</vt:lpstr>
      <vt:lpstr>测量模块数据存储器</vt:lpstr>
      <vt:lpstr>测量模块光路部件</vt:lpstr>
      <vt:lpstr>水流模块机体</vt:lpstr>
      <vt:lpstr>流量指示计</vt:lpstr>
      <vt:lpstr>流量指示计</vt:lpstr>
      <vt:lpstr>电源通讯模块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Jan Lensing</dc:creator>
  <cp:lastModifiedBy>tzm</cp:lastModifiedBy>
  <cp:revision>763</cp:revision>
  <cp:lastPrinted>2016-12-12T15:42:00Z</cp:lastPrinted>
  <dcterms:created xsi:type="dcterms:W3CDTF">2015-01-19T05:22:00Z</dcterms:created>
  <dcterms:modified xsi:type="dcterms:W3CDTF">2018-09-11T09:06:32Z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0x010100449C43989A051549BAA3C01EB22B95C2</vt:lpwstr>
  </property>
  <property fmtid="{D5CDD505-2E9C-101B-9397-08002B2CF9AE}" pid="3" name="KSOProductBuildVer">
    <vt:lpwstr>2052-10.1.0.7469</vt:lpwstr>
  </property>
</Properties>
</file>