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3" r:id="rId4"/>
    <p:sldId id="286" r:id="rId5"/>
    <p:sldId id="287" r:id="rId6"/>
    <p:sldId id="288" r:id="rId8"/>
    <p:sldId id="257" r:id="rId9"/>
    <p:sldId id="274" r:id="rId10"/>
    <p:sldId id="275" r:id="rId11"/>
    <p:sldId id="276" r:id="rId12"/>
    <p:sldId id="290" r:id="rId13"/>
    <p:sldId id="289" r:id="rId14"/>
    <p:sldId id="277" r:id="rId15"/>
    <p:sldId id="291" r:id="rId16"/>
    <p:sldId id="292" r:id="rId17"/>
    <p:sldId id="293" r:id="rId18"/>
    <p:sldId id="278" r:id="rId19"/>
    <p:sldId id="279" r:id="rId20"/>
    <p:sldId id="280" r:id="rId21"/>
    <p:sldId id="281" r:id="rId22"/>
    <p:sldId id="262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水中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PPCP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类物质检测技术探讨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50975" y="4093528"/>
            <a:ext cx="9144000" cy="1655762"/>
          </a:xfrm>
        </p:spPr>
        <p:txBody>
          <a:bodyPr/>
          <a:p>
            <a:r>
              <a:rPr lang="zh-CN" altLang="en-US">
                <a:solidFill>
                  <a:srgbClr val="C00000"/>
                </a:solidFill>
              </a:rPr>
              <a:t>佛山水业   </a:t>
            </a:r>
            <a:endParaRPr lang="zh-CN" altLang="en-US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陈锋</a:t>
            </a:r>
            <a:endParaRPr lang="zh-CN" altLang="en-US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2018.09</a:t>
            </a:r>
            <a:endParaRPr lang="en-US" altLang="zh-CN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工作总结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8496300" cy="332422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>
                <a:sym typeface="+mn-ea"/>
              </a:rPr>
              <a:t>去除研究工作：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  <a:p>
            <a:pPr>
              <a:buFont typeface="Wingdings" panose="05000000000000000000" charset="0"/>
              <a:buChar char="v"/>
            </a:pPr>
            <a:r>
              <a:rPr lang="zh-CN" altLang="en-US">
                <a:solidFill>
                  <a:schemeClr val="tx1"/>
                </a:solidFill>
              </a:rPr>
              <a:t>去除效率研究：</a:t>
            </a:r>
            <a:r>
              <a:rPr lang="en-US" altLang="zh-CN">
                <a:solidFill>
                  <a:schemeClr val="tx1"/>
                </a:solidFill>
              </a:rPr>
              <a:t>UV/Cl/</a:t>
            </a:r>
            <a:r>
              <a:rPr lang="zh-CN" altLang="en-US">
                <a:solidFill>
                  <a:schemeClr val="tx1"/>
                </a:solidFill>
              </a:rPr>
              <a:t>臭氧</a:t>
            </a:r>
            <a:r>
              <a:rPr lang="en-US" altLang="zh-CN">
                <a:solidFill>
                  <a:schemeClr val="tx1"/>
                </a:solidFill>
              </a:rPr>
              <a:t>/</a:t>
            </a:r>
            <a:r>
              <a:rPr lang="zh-CN" altLang="en-US">
                <a:solidFill>
                  <a:schemeClr val="tx1"/>
                </a:solidFill>
              </a:rPr>
              <a:t>生物吸附</a:t>
            </a:r>
            <a:endParaRPr lang="zh-CN" altLang="en-US">
              <a:solidFill>
                <a:schemeClr val="tx1"/>
              </a:solidFill>
            </a:endParaRPr>
          </a:p>
          <a:p>
            <a:pPr>
              <a:buFont typeface="Wingdings" panose="05000000000000000000" charset="0"/>
              <a:buChar char="v"/>
            </a:pPr>
            <a:endParaRPr lang="zh-CN" altLang="en-US">
              <a:solidFill>
                <a:schemeClr val="tx1"/>
              </a:solidFill>
            </a:endParaRPr>
          </a:p>
          <a:p>
            <a:pPr>
              <a:buFont typeface="Wingdings" panose="05000000000000000000" charset="0"/>
              <a:buChar char="v"/>
            </a:pPr>
            <a:r>
              <a:rPr lang="zh-CN" altLang="en-US">
                <a:solidFill>
                  <a:schemeClr val="tx1"/>
                </a:solidFill>
              </a:rPr>
              <a:t>去除机理研究：卡马西平，对乙酰氨基酚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工作总结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17475"/>
            <a:ext cx="6034405" cy="45383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670" y="50165"/>
            <a:ext cx="3653790" cy="4858385"/>
          </a:xfrm>
          <a:prstGeom prst="rect">
            <a:avLst/>
          </a:prstGeom>
        </p:spPr>
      </p:pic>
      <p:graphicFrame>
        <p:nvGraphicFramePr>
          <p:cNvPr id="6" name="对象 5"/>
          <p:cNvGraphicFramePr/>
          <p:nvPr/>
        </p:nvGraphicFramePr>
        <p:xfrm>
          <a:off x="259080" y="2258695"/>
          <a:ext cx="6852285" cy="445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7780020" imgH="5349240" progId="Paint.Picture">
                  <p:embed/>
                </p:oleObj>
              </mc:Choice>
              <mc:Fallback>
                <p:oleObj name="" r:id="rId3" imgW="7780020" imgH="534924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59080" y="2258695"/>
                        <a:ext cx="6852285" cy="445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175" y="1024890"/>
            <a:ext cx="4215130" cy="560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5470" y="1064895"/>
            <a:ext cx="721677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67025" y="2244725"/>
            <a:ext cx="8496300" cy="3324225"/>
          </a:xfrm>
        </p:spPr>
        <p:txBody>
          <a:bodyPr>
            <a:normAutofit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</a:t>
            </a:r>
            <a:r>
              <a:rPr lang="zh-CN" altLang="en-US">
                <a:sym typeface="+mn-ea"/>
              </a:rPr>
              <a:t>预处理（固相萃取）方法优化</a:t>
            </a:r>
            <a:endParaRPr lang="zh-CN" altLang="en-US">
              <a:sym typeface="+mn-ea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>
              <a:sym typeface="+mn-ea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/>
              <a:t>仪器方法建立                                       </a:t>
            </a:r>
            <a:r>
              <a:rPr lang="en-US" altLang="zh-CN" sz="3200" b="1" u="sng">
                <a:solidFill>
                  <a:srgbClr val="00B0F0"/>
                </a:solidFill>
                <a:sym typeface="+mn-ea"/>
              </a:rPr>
              <a:t>SPE+LC/MS/MS</a:t>
            </a:r>
            <a:endParaRPr lang="en-US" altLang="zh-CN" sz="3200" b="1" u="sng">
              <a:solidFill>
                <a:srgbClr val="00B0F0"/>
              </a:solidFill>
              <a:sym typeface="+mn-ea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/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 sz="2000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有问题，找厂家</a:t>
            </a:r>
            <a:endParaRPr lang="zh-CN" altLang="en-US" b="1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0" y="2099310"/>
            <a:ext cx="8496300" cy="3324225"/>
          </a:xfrm>
        </p:spPr>
        <p:txBody>
          <a:bodyPr>
            <a:normAutofit lnSpcReduction="20000"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 </a:t>
            </a:r>
            <a:r>
              <a:rPr lang="zh-CN" altLang="en-US">
                <a:sym typeface="+mn-ea"/>
              </a:rPr>
              <a:t>固相萃取方法</a:t>
            </a:r>
            <a:endParaRPr lang="zh-CN" altLang="en-US"/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en-US" altLang="zh-CN" sz="2000">
              <a:solidFill>
                <a:schemeClr val="tx1"/>
              </a:solidFill>
              <a:sym typeface="+mn-ea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基本过程：活化</a:t>
            </a:r>
            <a:r>
              <a:rPr lang="en-US" altLang="zh-CN" sz="2000">
                <a:solidFill>
                  <a:schemeClr val="tx1"/>
                </a:solidFill>
              </a:rPr>
              <a:t>--</a:t>
            </a:r>
            <a:r>
              <a:rPr lang="zh-CN" altLang="en-US" sz="2000">
                <a:solidFill>
                  <a:schemeClr val="tx1"/>
                </a:solidFill>
              </a:rPr>
              <a:t>吸附（低流速）</a:t>
            </a:r>
            <a:r>
              <a:rPr lang="en-US" altLang="zh-CN" sz="2000">
                <a:solidFill>
                  <a:schemeClr val="tx1"/>
                </a:solidFill>
              </a:rPr>
              <a:t>---</a:t>
            </a:r>
            <a:r>
              <a:rPr lang="zh-CN" altLang="en-US" sz="2000">
                <a:solidFill>
                  <a:schemeClr val="tx1"/>
                </a:solidFill>
              </a:rPr>
              <a:t>洗脱</a:t>
            </a:r>
            <a:r>
              <a:rPr lang="en-US" altLang="zh-CN" sz="2000">
                <a:solidFill>
                  <a:schemeClr val="tx1"/>
                </a:solidFill>
              </a:rPr>
              <a:t>----</a:t>
            </a:r>
            <a:r>
              <a:rPr lang="zh-CN" altLang="en-US" sz="2000">
                <a:solidFill>
                  <a:schemeClr val="tx1"/>
                </a:solidFill>
              </a:rPr>
              <a:t>干燥</a:t>
            </a:r>
            <a:r>
              <a:rPr lang="en-US" altLang="zh-CN" sz="2000">
                <a:solidFill>
                  <a:schemeClr val="tx1"/>
                </a:solidFill>
              </a:rPr>
              <a:t>-----</a:t>
            </a:r>
            <a:r>
              <a:rPr lang="zh-CN" altLang="en-US" sz="2000">
                <a:solidFill>
                  <a:schemeClr val="tx1"/>
                </a:solidFill>
              </a:rPr>
              <a:t>定容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                    </a:t>
            </a:r>
            <a:r>
              <a:rPr lang="zh-CN" altLang="en-US" sz="2000">
                <a:solidFill>
                  <a:srgbClr val="00B0F0"/>
                </a:solidFill>
              </a:rPr>
              <a:t> </a:t>
            </a:r>
            <a:r>
              <a:rPr lang="zh-CN" altLang="en-US" sz="1400">
                <a:solidFill>
                  <a:srgbClr val="00B0F0"/>
                </a:solidFill>
              </a:rPr>
              <a:t> 甲醇</a:t>
            </a:r>
            <a:r>
              <a:rPr lang="en-US" altLang="zh-CN" sz="1400">
                <a:solidFill>
                  <a:srgbClr val="00B0F0"/>
                </a:solidFill>
              </a:rPr>
              <a:t>--1L</a:t>
            </a:r>
            <a:r>
              <a:rPr lang="zh-CN" altLang="en-US" sz="1400">
                <a:solidFill>
                  <a:srgbClr val="00B0F0"/>
                </a:solidFill>
              </a:rPr>
              <a:t>（</a:t>
            </a:r>
            <a:r>
              <a:rPr lang="en-US" altLang="zh-CN" sz="1400">
                <a:solidFill>
                  <a:srgbClr val="00B0F0"/>
                </a:solidFill>
              </a:rPr>
              <a:t>6ml/min</a:t>
            </a:r>
            <a:r>
              <a:rPr lang="zh-CN" altLang="en-US" sz="1400">
                <a:solidFill>
                  <a:srgbClr val="00B0F0"/>
                </a:solidFill>
              </a:rPr>
              <a:t>）</a:t>
            </a:r>
            <a:r>
              <a:rPr lang="en-US" altLang="zh-CN" sz="1400">
                <a:solidFill>
                  <a:srgbClr val="00B0F0"/>
                </a:solidFill>
              </a:rPr>
              <a:t>---</a:t>
            </a:r>
            <a:r>
              <a:rPr lang="zh-CN" altLang="en-US" sz="1400">
                <a:solidFill>
                  <a:srgbClr val="00B0F0"/>
                </a:solidFill>
              </a:rPr>
              <a:t>（甲醇</a:t>
            </a:r>
            <a:r>
              <a:rPr lang="en-US" altLang="zh-CN" sz="1400">
                <a:solidFill>
                  <a:srgbClr val="00B0F0"/>
                </a:solidFill>
              </a:rPr>
              <a:t>+</a:t>
            </a:r>
            <a:r>
              <a:rPr lang="zh-CN" altLang="en-US" sz="1400">
                <a:solidFill>
                  <a:srgbClr val="00B0F0"/>
                </a:solidFill>
              </a:rPr>
              <a:t>酸化甲醇</a:t>
            </a:r>
            <a:r>
              <a:rPr lang="en-US" altLang="zh-CN" sz="1400">
                <a:solidFill>
                  <a:srgbClr val="00B0F0"/>
                </a:solidFill>
              </a:rPr>
              <a:t>+</a:t>
            </a:r>
            <a:r>
              <a:rPr lang="zh-CN" altLang="en-US" sz="1400">
                <a:solidFill>
                  <a:srgbClr val="00B0F0"/>
                </a:solidFill>
              </a:rPr>
              <a:t>乙酸乙酯）</a:t>
            </a:r>
            <a:r>
              <a:rPr lang="en-US" altLang="zh-CN" sz="1400">
                <a:solidFill>
                  <a:srgbClr val="00B0F0"/>
                </a:solidFill>
              </a:rPr>
              <a:t>----</a:t>
            </a:r>
            <a:r>
              <a:rPr lang="zh-CN" altLang="en-US" sz="1400">
                <a:solidFill>
                  <a:srgbClr val="00B0F0"/>
                </a:solidFill>
              </a:rPr>
              <a:t>氮吹</a:t>
            </a:r>
            <a:r>
              <a:rPr lang="en-US" altLang="zh-CN" sz="1400">
                <a:solidFill>
                  <a:srgbClr val="00B0F0"/>
                </a:solidFill>
              </a:rPr>
              <a:t>-----1ml</a:t>
            </a:r>
            <a:r>
              <a:rPr lang="zh-CN" altLang="en-US" sz="1400">
                <a:solidFill>
                  <a:srgbClr val="00B0F0"/>
                </a:solidFill>
              </a:rPr>
              <a:t>（</a:t>
            </a:r>
            <a:r>
              <a:rPr lang="en-US" altLang="zh-CN" sz="1400">
                <a:solidFill>
                  <a:srgbClr val="00B0F0"/>
                </a:solidFill>
              </a:rPr>
              <a:t>95:5</a:t>
            </a:r>
            <a:r>
              <a:rPr lang="zh-CN" altLang="en-US" sz="1400">
                <a:solidFill>
                  <a:srgbClr val="00B0F0"/>
                </a:solidFill>
              </a:rPr>
              <a:t>）</a:t>
            </a:r>
            <a:endParaRPr lang="zh-CN" altLang="en-US" sz="1400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ym typeface="+mn-ea"/>
              </a:rPr>
              <a:t>萃取小柱：</a:t>
            </a:r>
            <a:r>
              <a:rPr lang="en-US" altLang="zh-CN" sz="2000">
                <a:sym typeface="+mn-ea"/>
              </a:rPr>
              <a:t>HLB</a:t>
            </a:r>
            <a:r>
              <a:rPr lang="zh-CN" altLang="en-US" sz="2000"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StrataX</a:t>
            </a:r>
            <a:r>
              <a:rPr lang="zh-CN" altLang="en-US" sz="2000"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PLS-2</a:t>
            </a:r>
            <a:r>
              <a:rPr lang="zh-CN" altLang="en-US" sz="2000"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C18</a:t>
            </a:r>
            <a:endParaRPr lang="en-US" altLang="zh-CN" sz="2000">
              <a:sym typeface="+mn-ea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全自动固相萃取仪：重现性比手动的好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2310" y="5793740"/>
            <a:ext cx="76752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B050"/>
                </a:solidFill>
              </a:rPr>
              <a:t>此类物质检测耗时耗力，不要为了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效率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而降低检测质量。</a:t>
            </a:r>
            <a:endParaRPr lang="zh-CN" altLang="en-US" b="1">
              <a:solidFill>
                <a:srgbClr val="00B050"/>
              </a:solidFill>
            </a:endParaRPr>
          </a:p>
          <a:p>
            <a:r>
              <a:rPr lang="zh-CN" altLang="en-US" b="1">
                <a:solidFill>
                  <a:srgbClr val="00B050"/>
                </a:solidFill>
              </a:rPr>
              <a:t>低流速可得到更好的回收率，更有利于低分子量物质的富集。</a:t>
            </a:r>
            <a:endParaRPr lang="zh-CN" altLang="en-US" b="1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0" y="2099310"/>
            <a:ext cx="8496300" cy="3324225"/>
          </a:xfrm>
        </p:spPr>
        <p:txBody>
          <a:bodyPr>
            <a:normAutofit lnSpcReduction="20000"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 </a:t>
            </a:r>
            <a:r>
              <a:rPr lang="zh-CN" altLang="en-US">
                <a:sym typeface="+mn-ea"/>
              </a:rPr>
              <a:t>固相萃取方法优化</a:t>
            </a:r>
            <a:endParaRPr lang="zh-CN" altLang="en-US"/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 加标：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          溶解于</a:t>
            </a:r>
            <a:r>
              <a:rPr lang="en-US" altLang="zh-CN" sz="2000">
                <a:solidFill>
                  <a:schemeClr val="tx1"/>
                </a:solidFill>
              </a:rPr>
              <a:t>5ml</a:t>
            </a:r>
            <a:r>
              <a:rPr lang="zh-CN" altLang="en-US" sz="2000">
                <a:solidFill>
                  <a:schemeClr val="tx1"/>
                </a:solidFill>
              </a:rPr>
              <a:t>提交的甲醇后加入水中，不要直接加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          自动定体积吸附的仪器，需配制比萃取体积更多的加标也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洗脱：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2000">
                <a:solidFill>
                  <a:schemeClr val="tx1"/>
                </a:solidFill>
              </a:rPr>
              <a:t>         </a:t>
            </a:r>
            <a:r>
              <a:rPr lang="zh-CN" altLang="en-US" sz="1710">
                <a:solidFill>
                  <a:schemeClr val="tx1"/>
                </a:solidFill>
              </a:rPr>
              <a:t> 多种溶剂混合洗脱</a:t>
            </a:r>
            <a:endParaRPr lang="zh-CN" altLang="en-US" sz="171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sz="1710">
                <a:solidFill>
                  <a:schemeClr val="tx1"/>
                </a:solidFill>
              </a:rPr>
              <a:t>            低流速</a:t>
            </a:r>
            <a:endParaRPr lang="zh-CN" altLang="en-US" sz="171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2310" y="5793740"/>
            <a:ext cx="767524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B050"/>
                </a:solidFill>
              </a:rPr>
              <a:t>如果过夜萃取，最好使用低流速氮气包含洗脱液。</a:t>
            </a:r>
            <a:endParaRPr lang="zh-CN" altLang="en-US" b="1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77795" y="2613660"/>
            <a:ext cx="8496300" cy="3324225"/>
          </a:xfrm>
        </p:spPr>
        <p:txBody>
          <a:bodyPr>
            <a:normAutofit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zh-CN" altLang="en-US" b="1">
                <a:solidFill>
                  <a:schemeClr val="tx1"/>
                </a:solidFill>
              </a:rPr>
              <a:t>上机前，萃取液</a:t>
            </a:r>
            <a:r>
              <a:rPr lang="zh-CN" altLang="en-US" b="1">
                <a:solidFill>
                  <a:srgbClr val="00B050"/>
                </a:solidFill>
              </a:rPr>
              <a:t>必须</a:t>
            </a:r>
            <a:r>
              <a:rPr lang="zh-CN" altLang="en-US" b="1">
                <a:solidFill>
                  <a:schemeClr val="tx1"/>
                </a:solidFill>
              </a:rPr>
              <a:t>先过滤膜。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9051290" cy="3324225"/>
          </a:xfrm>
        </p:spPr>
        <p:txBody>
          <a:bodyPr>
            <a:normAutofit fontScale="90000"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</a:t>
            </a:r>
            <a:r>
              <a:rPr lang="zh-CN" altLang="en-US"/>
              <a:t>仪器检测方法建立</a:t>
            </a:r>
            <a:r>
              <a:rPr lang="zh-CN" altLang="en-US">
                <a:sym typeface="+mn-ea"/>
              </a:rPr>
              <a:t>：液相参数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分</a:t>
            </a:r>
            <a:r>
              <a:rPr lang="zh-CN" altLang="en-US">
                <a:sym typeface="+mn-ea"/>
              </a:rPr>
              <a:t>小</a:t>
            </a:r>
            <a:r>
              <a:rPr lang="zh-CN" altLang="en-US"/>
              <a:t>组检测：种类多，性质各异，较难一次性测完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                           分组缩短时间，避免</a:t>
            </a:r>
            <a:r>
              <a:rPr lang="en-US" altLang="zh-CN"/>
              <a:t>&gt;15min/</a:t>
            </a:r>
            <a:r>
              <a:rPr lang="zh-CN" altLang="en-US"/>
              <a:t>组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液相：梯度（水相</a:t>
            </a:r>
            <a:r>
              <a:rPr lang="en-US" altLang="zh-CN"/>
              <a:t>95%----0----95%</a:t>
            </a:r>
            <a:r>
              <a:rPr lang="zh-CN" altLang="en-US"/>
              <a:t>）：分离度高，分开杂质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             分析柱：快速，</a:t>
            </a:r>
            <a:r>
              <a:rPr lang="en-US" altLang="zh-CN"/>
              <a:t>C18</a:t>
            </a:r>
            <a:r>
              <a:rPr lang="zh-CN" altLang="en-US"/>
              <a:t>，</a:t>
            </a:r>
            <a:r>
              <a:rPr lang="en-US" altLang="zh-CN"/>
              <a:t>PFP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2039620" y="5908040"/>
            <a:ext cx="7999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00B050"/>
                </a:solidFill>
              </a:rPr>
              <a:t>EPA-method_1694 PPCP in water,soil,dediment and bisolids by HPLC-MS-MS</a:t>
            </a:r>
            <a:endParaRPr lang="zh-CN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9051290" cy="3324225"/>
          </a:xfrm>
        </p:spPr>
        <p:txBody>
          <a:bodyPr>
            <a:normAutofit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</a:t>
            </a:r>
            <a:r>
              <a:rPr lang="zh-CN" altLang="en-US"/>
              <a:t>仪器方法建立：质谱参数</a:t>
            </a:r>
            <a:endParaRPr lang="zh-CN" altLang="en-US"/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质谱参数：来源众多（</a:t>
            </a:r>
            <a:r>
              <a:rPr lang="en-US" altLang="zh-CN"/>
              <a:t>EPA</a:t>
            </a:r>
            <a:r>
              <a:rPr lang="zh-CN" altLang="en-US"/>
              <a:t>，</a:t>
            </a:r>
            <a:r>
              <a:rPr lang="en-US" altLang="zh-CN"/>
              <a:t>Waters</a:t>
            </a:r>
            <a:r>
              <a:rPr lang="zh-CN" altLang="en-US"/>
              <a:t>，</a:t>
            </a:r>
            <a:r>
              <a:rPr lang="en-US" altLang="zh-CN"/>
              <a:t>Agilent……</a:t>
            </a:r>
            <a:r>
              <a:rPr lang="zh-CN" altLang="en-US"/>
              <a:t>），各有差异，参数众多。需用自己仪器验证</a:t>
            </a:r>
            <a:r>
              <a:rPr lang="en-US" altLang="zh-CN"/>
              <a:t>/</a:t>
            </a:r>
            <a:r>
              <a:rPr lang="zh-CN" altLang="en-US"/>
              <a:t>重建参数。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建议：仪器自带优化软件自动创建方法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9051290" cy="3324225"/>
          </a:xfrm>
        </p:spPr>
        <p:txBody>
          <a:bodyPr>
            <a:normAutofit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</a:t>
            </a:r>
            <a:r>
              <a:rPr lang="zh-CN" altLang="en-US"/>
              <a:t>仪器方法建立：质谱参数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建议：仪器自带优化软件自动创建方法</a:t>
            </a: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r>
              <a:rPr lang="zh-CN" altLang="en-US"/>
              <a:t>前提：有准确的标准物质（</a:t>
            </a:r>
            <a:r>
              <a:rPr lang="en-US" altLang="zh-CN"/>
              <a:t>CAS</a:t>
            </a:r>
            <a:r>
              <a:rPr lang="zh-CN" altLang="en-US"/>
              <a:t>），仪器正常（</a:t>
            </a:r>
            <a:r>
              <a:rPr lang="en-US" altLang="zh-CN"/>
              <a:t>Tune</a:t>
            </a:r>
            <a:r>
              <a:rPr lang="zh-CN" altLang="en-US"/>
              <a:t>），优化软件（</a:t>
            </a:r>
            <a:r>
              <a:rPr lang="en-US" altLang="zh-CN">
                <a:solidFill>
                  <a:schemeClr val="tx1"/>
                </a:solidFill>
              </a:rPr>
              <a:t>Optimizier</a:t>
            </a:r>
            <a:r>
              <a:rPr lang="zh-CN" altLang="en-US"/>
              <a:t>），不接柱（快）</a:t>
            </a:r>
            <a:r>
              <a:rPr lang="en-US" altLang="zh-CN"/>
              <a:t>/</a:t>
            </a:r>
            <a:r>
              <a:rPr lang="zh-CN" altLang="en-US"/>
              <a:t>接柱（响应高），</a:t>
            </a:r>
            <a:r>
              <a:rPr lang="zh-CN" altLang="en-US">
                <a:solidFill>
                  <a:schemeClr val="tx1"/>
                </a:solidFill>
              </a:rPr>
              <a:t>重复运行</a:t>
            </a:r>
            <a:r>
              <a:rPr lang="en-US" altLang="zh-CN">
                <a:solidFill>
                  <a:schemeClr val="tx1"/>
                </a:solidFill>
              </a:rPr>
              <a:t>1-2</a:t>
            </a:r>
            <a:r>
              <a:rPr lang="zh-CN" altLang="en-US">
                <a:solidFill>
                  <a:schemeClr val="tx1"/>
                </a:solidFill>
              </a:rPr>
              <a:t>次。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en-US" altLang="zh-CN"/>
          </a:p>
        </p:txBody>
      </p:sp>
      <p:graphicFrame>
        <p:nvGraphicFramePr>
          <p:cNvPr id="4" name="对象 3"/>
          <p:cNvGraphicFramePr/>
          <p:nvPr/>
        </p:nvGraphicFramePr>
        <p:xfrm>
          <a:off x="5547360" y="31115"/>
          <a:ext cx="6443980" cy="6475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117080" imgH="9616440" progId="Paint.Picture">
                  <p:embed/>
                </p:oleObj>
              </mc:Choice>
              <mc:Fallback>
                <p:oleObj name="" r:id="rId1" imgW="7117080" imgH="961644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7360" y="31115"/>
                        <a:ext cx="6443980" cy="6475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2</a:t>
            </a:r>
            <a:r>
              <a:rPr lang="zh-CN" altLang="en-US"/>
              <a:t>：细节探讨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9051290" cy="3324225"/>
          </a:xfrm>
        </p:spPr>
        <p:txBody>
          <a:bodyPr>
            <a:normAutofit/>
          </a:bodyPr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r>
              <a:rPr lang="en-US" altLang="zh-CN"/>
              <a:t> </a:t>
            </a:r>
            <a:r>
              <a:rPr lang="zh-CN" altLang="en-US"/>
              <a:t>仪器方法建立：方法与图谱</a:t>
            </a:r>
            <a:endParaRPr lang="zh-CN" altLang="en-US"/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Char char="v"/>
            </a:pPr>
            <a:endParaRPr lang="zh-CN" altLang="en-US"/>
          </a:p>
          <a:p>
            <a:pPr marL="0" indent="0">
              <a:lnSpc>
                <a:spcPct val="90000"/>
              </a:lnSpc>
              <a:buClr>
                <a:srgbClr val="C00000"/>
              </a:buClr>
              <a:buFont typeface="Wingdings" panose="05000000000000000000" charset="0"/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01015" y="55880"/>
          <a:ext cx="8609965" cy="601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602980" imgH="6012180" progId="Paint.Picture">
                  <p:embed/>
                </p:oleObj>
              </mc:Choice>
              <mc:Fallback>
                <p:oleObj name="" r:id="rId1" imgW="8602980" imgH="601218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501015" y="55880"/>
                        <a:ext cx="8609965" cy="6017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1343025" y="1879600"/>
          <a:ext cx="9991090" cy="4771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1635740" imgH="6027420" progId="Paint.Picture">
                  <p:embed/>
                </p:oleObj>
              </mc:Choice>
              <mc:Fallback>
                <p:oleObj name="" r:id="rId3" imgW="11635740" imgH="602742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1343025" y="1879600"/>
                        <a:ext cx="9991090" cy="4771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0645" y="1634490"/>
            <a:ext cx="7886700" cy="3324225"/>
          </a:xfrm>
        </p:spPr>
        <p:txBody>
          <a:bodyPr>
            <a:normAutofit fontScale="80000"/>
          </a:bodyPr>
          <a:p>
            <a:endParaRPr lang="zh-CN" altLang="en-US"/>
          </a:p>
          <a:p>
            <a:pPr>
              <a:buFont typeface="Wingdings" panose="05000000000000000000" charset="0"/>
              <a:buChar char="v"/>
            </a:pPr>
            <a:r>
              <a:rPr lang="en-US" altLang="zh-CN" b="1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PPCP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：pharmaceuticals and personal care products,</a:t>
            </a:r>
            <a:r>
              <a:rPr lang="zh-CN" altLang="en-US">
                <a:sym typeface="+mn-ea"/>
              </a:rPr>
              <a:t>药物和个人护理品</a:t>
            </a:r>
            <a:endParaRPr lang="zh-CN" altLang="en-US"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 lang="zh-CN" altLang="en-US"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r>
              <a:rPr lang="zh-CN" altLang="en-US">
                <a:sym typeface="+mn-ea"/>
              </a:rPr>
              <a:t> 包括：药物、抗生素、护肤品</a:t>
            </a:r>
            <a:r>
              <a:rPr lang="en-US" altLang="zh-CN">
                <a:sym typeface="+mn-ea"/>
              </a:rPr>
              <a:t>……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【图片】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 lang="zh-CN" altLang="en-US"/>
          </a:p>
          <a:p>
            <a:pPr>
              <a:buFont typeface="Wingdings" panose="05000000000000000000" charset="0"/>
              <a:buChar char="v"/>
            </a:pPr>
            <a:endParaRPr lang="zh-CN" altLang="en-US"/>
          </a:p>
          <a:p>
            <a:pPr>
              <a:buFont typeface="Wingdings" panose="05000000000000000000" charset="0"/>
              <a:buChar char="v"/>
            </a:pPr>
            <a:r>
              <a:rPr lang="zh-CN" altLang="en-US"/>
              <a:t> 检测方法：</a:t>
            </a:r>
            <a:r>
              <a:rPr lang="en-US" altLang="zh-CN" b="1">
                <a:solidFill>
                  <a:srgbClr val="00B0F0"/>
                </a:solidFill>
              </a:rPr>
              <a:t>SPE+LC/MS/MS</a:t>
            </a:r>
            <a:endParaRPr lang="en-US" altLang="zh-CN" b="1">
              <a:solidFill>
                <a:srgbClr val="00B0F0"/>
              </a:solidFill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5506085"/>
            <a:ext cx="7999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00B050"/>
                </a:solidFill>
              </a:rPr>
              <a:t>EPA-method_1694 PPCP in water,soil,dediment and bisolids by HPLC-MS-MS</a:t>
            </a:r>
            <a:endParaRPr lang="zh-CN" altLang="en-US">
              <a:solidFill>
                <a:srgbClr val="00B050"/>
              </a:solidFill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48615" y="170180"/>
          <a:ext cx="3210560" cy="322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208020" imgH="3223260" progId="Paint.Picture">
                  <p:embed/>
                </p:oleObj>
              </mc:Choice>
              <mc:Fallback>
                <p:oleObj name="" r:id="rId1" imgW="3208020" imgH="322326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348615" y="170180"/>
                        <a:ext cx="3210560" cy="322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776470" y="365125"/>
          <a:ext cx="5033010" cy="2546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5029200" imgH="2545080" progId="Paint.Picture">
                  <p:embed/>
                </p:oleObj>
              </mc:Choice>
              <mc:Fallback>
                <p:oleObj name="" r:id="rId3" imgW="5029200" imgH="254508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4776470" y="365125"/>
                        <a:ext cx="5033010" cy="2546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13335" y="3006725"/>
          <a:ext cx="6200140" cy="3797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6195060" imgH="3794760" progId="Paint.Picture">
                  <p:embed/>
                </p:oleObj>
              </mc:Choice>
              <mc:Fallback>
                <p:oleObj name="" r:id="rId5" imgW="6195060" imgH="379476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</p:blipFill>
                    <p:spPr>
                      <a:xfrm>
                        <a:off x="13335" y="3006725"/>
                        <a:ext cx="6200140" cy="3797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5241290" y="2359025"/>
          <a:ext cx="6870700" cy="4445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6865620" imgH="4442460" progId="Paint.Picture">
                  <p:embed/>
                </p:oleObj>
              </mc:Choice>
              <mc:Fallback>
                <p:oleObj name="" r:id="rId7" imgW="6865620" imgH="444246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</p:blipFill>
                    <p:spPr>
                      <a:xfrm>
                        <a:off x="5241290" y="2359025"/>
                        <a:ext cx="6870700" cy="4445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4233545" y="2496185"/>
            <a:ext cx="368490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谢谢！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0645" y="1634490"/>
            <a:ext cx="7886700" cy="3324225"/>
          </a:xfrm>
        </p:spPr>
        <p:txBody>
          <a:bodyPr>
            <a:normAutofit lnSpcReduction="10000"/>
          </a:bodyPr>
          <a:p>
            <a:endParaRPr lang="zh-CN" altLang="en-US"/>
          </a:p>
          <a:p>
            <a:pPr>
              <a:buFont typeface="Wingdings" panose="05000000000000000000" charset="0"/>
              <a:buChar char="v"/>
            </a:pPr>
            <a:r>
              <a:rPr>
                <a:sym typeface="+mn-ea"/>
              </a:rPr>
              <a:t> 国内外学者很早就对PPCP类物质进行研究分析</a:t>
            </a: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r>
              <a:rPr>
                <a:sym typeface="+mn-ea"/>
              </a:rPr>
              <a:t> 国内外多个区域的河流和水厂都曾经检出过</a:t>
            </a: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r>
              <a:rPr lang="zh-CN">
                <a:sym typeface="+mn-ea"/>
              </a:rPr>
              <a:t> 各</a:t>
            </a:r>
            <a:r>
              <a:rPr>
                <a:sym typeface="+mn-ea"/>
              </a:rPr>
              <a:t>区域检出的种类与浓度都各有不同。</a:t>
            </a: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>
              <a:sym typeface="+mn-ea"/>
            </a:endParaRPr>
          </a:p>
          <a:p>
            <a:pPr>
              <a:buFont typeface="Wingdings" panose="05000000000000000000" charset="0"/>
              <a:buChar char="v"/>
            </a:pPr>
            <a:endParaRPr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0645" y="1260475"/>
            <a:ext cx="8325485" cy="3324225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《</a:t>
            </a:r>
            <a:r>
              <a:rPr lang="en-US" altLang="zh-CN">
                <a:solidFill>
                  <a:schemeClr val="tx1"/>
                </a:solidFill>
              </a:rPr>
              <a:t>中国地表水环境中药物和个人护理品的研究进展》</a:t>
            </a:r>
            <a:endParaRPr lang="en-US" altLang="zh-CN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/>
                </a:solidFill>
              </a:rPr>
              <a:t>来自《科学通报》2014, 59: 743–751的综述文章</a:t>
            </a:r>
            <a:r>
              <a:rPr lang="zh-CN" altLang="en-US" sz="1200">
                <a:solidFill>
                  <a:srgbClr val="FF0000"/>
                </a:solidFill>
              </a:rPr>
              <a:t>【《Pharmaceuticals and personal care products in the aquatic environment in China: A review》 Journal of Hazardous Materials 262 (2013) 189– 211】</a:t>
            </a:r>
            <a:endParaRPr lang="zh-CN" altLang="en-US" sz="120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1200">
              <a:solidFill>
                <a:srgbClr val="FF0000"/>
              </a:solidFill>
            </a:endParaRPr>
          </a:p>
          <a:p>
            <a:r>
              <a:rPr lang="en-US" altLang="zh-CN" i="1">
                <a:solidFill>
                  <a:schemeClr val="tx1"/>
                </a:solidFill>
              </a:rPr>
              <a:t>中国地表水中检出过</a:t>
            </a:r>
            <a:r>
              <a:rPr lang="en-US" altLang="zh-CN" b="1" i="1">
                <a:solidFill>
                  <a:schemeClr val="tx1"/>
                </a:solidFill>
              </a:rPr>
              <a:t>158</a:t>
            </a:r>
            <a:r>
              <a:rPr lang="en-US" altLang="zh-CN" i="1">
                <a:solidFill>
                  <a:schemeClr val="tx1"/>
                </a:solidFill>
              </a:rPr>
              <a:t> 种 PPCP, 被报道</a:t>
            </a:r>
            <a:r>
              <a:rPr lang="zh-CN" altLang="en-US" i="1">
                <a:solidFill>
                  <a:schemeClr val="tx1"/>
                </a:solidFill>
              </a:rPr>
              <a:t>检出</a:t>
            </a:r>
            <a:r>
              <a:rPr lang="en-US" altLang="zh-CN" i="1">
                <a:solidFill>
                  <a:schemeClr val="tx1"/>
                </a:solidFill>
              </a:rPr>
              <a:t>次数最多的 </a:t>
            </a:r>
            <a:r>
              <a:rPr lang="en-US" altLang="zh-CN" b="1" i="1">
                <a:solidFill>
                  <a:schemeClr val="tx1"/>
                </a:solidFill>
              </a:rPr>
              <a:t>20</a:t>
            </a:r>
            <a:r>
              <a:rPr lang="en-US" altLang="zh-CN" i="1">
                <a:solidFill>
                  <a:schemeClr val="tx1"/>
                </a:solidFill>
              </a:rPr>
              <a:t> 种</a:t>
            </a:r>
            <a:endParaRPr lang="en-US" altLang="zh-CN" i="1">
              <a:solidFill>
                <a:schemeClr val="tx1"/>
              </a:solidFill>
            </a:endParaRPr>
          </a:p>
          <a:p>
            <a:endParaRPr lang="en-US" altLang="zh-CN" b="1">
              <a:solidFill>
                <a:srgbClr val="00B0F0"/>
              </a:solidFill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491740" y="3857625"/>
          <a:ext cx="7209155" cy="2077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"/>
                <a:gridCol w="882015"/>
                <a:gridCol w="819150"/>
                <a:gridCol w="363220"/>
                <a:gridCol w="913130"/>
                <a:gridCol w="1099185"/>
                <a:gridCol w="363220"/>
                <a:gridCol w="1410335"/>
                <a:gridCol w="1099820"/>
              </a:tblGrid>
              <a:tr h="313055"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物质名称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归类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物质名称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归类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物质名称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归类</a:t>
                      </a:r>
                      <a:endParaRPr lang="zh-CN" altLang="en-US" sz="1050" b="0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磺胺甲噁唑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罗红霉素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17-</a:t>
                      </a: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乙炔雌二醇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激素类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磺胺甲嘧啶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四环素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己烯雌酚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激素类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磺胺嘧啶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土霉素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吉非罗平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降血脂药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诺氟沙星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萘普生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消炎止痛药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卡马西平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抗惊厥药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氧氟沙星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双氯芬酸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消炎止痛药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吲哚美辛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消炎止痛药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红霉素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布洛芬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消炎止痛药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20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三氯生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杀菌消毒剂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05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环丙沙星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抗生素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FZSSK--GBK1-0" charset="0"/>
                          <a:ea typeface="FZSSK--GBK1-0" charset="0"/>
                          <a:cs typeface="FZSSK--GBK1-0" charset="0"/>
                        </a:rPr>
                        <a:t>14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FZSSK--GBK1-0" charset="0"/>
                        <a:ea typeface="FZSSK--GBK1-0" charset="0"/>
                        <a:cs typeface="FZSSK--GBK1-0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0B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氯贝酸</a:t>
                      </a:r>
                      <a:endParaRPr lang="zh-CN" altLang="en-US" sz="1050" b="0" u="none">
                        <a:solidFill>
                          <a:srgbClr val="F0B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降血脂药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8380" y="720090"/>
            <a:ext cx="9075420" cy="1325880"/>
          </a:xfrm>
        </p:spPr>
        <p:txBody>
          <a:bodyPr>
            <a:normAutofit/>
          </a:bodyPr>
          <a:p>
            <a:r>
              <a:rPr lang="en-US" altLang="zh-CN" sz="3200" b="1" i="1">
                <a:solidFill>
                  <a:schemeClr val="tx1"/>
                </a:solidFill>
              </a:rPr>
              <a:t>PPCP</a:t>
            </a:r>
            <a:r>
              <a:rPr lang="zh-CN" altLang="en-US" sz="3200" b="1" i="1">
                <a:solidFill>
                  <a:schemeClr val="tx1"/>
                </a:solidFill>
              </a:rPr>
              <a:t>类物质检测重点集中于抗生素物质</a:t>
            </a:r>
            <a:endParaRPr lang="zh-CN" altLang="en-US" sz="3200" b="1" i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2585" y="1662430"/>
            <a:ext cx="8870315" cy="3715385"/>
          </a:xfrm>
        </p:spPr>
        <p:txBody>
          <a:bodyPr/>
          <a:p>
            <a:r>
              <a:rPr lang="zh-CN" altLang="en-US"/>
              <a:t>南京自来水抗生素事件</a:t>
            </a:r>
            <a:r>
              <a:rPr lang="en-US" altLang="zh-CN"/>
              <a:t>2014.12</a:t>
            </a:r>
            <a:endParaRPr lang="zh-CN" altLang="en-US"/>
          </a:p>
          <a:p>
            <a:r>
              <a:rPr lang="zh-CN" altLang="en-US"/>
              <a:t>应国光的全国抗生素分布图</a:t>
            </a:r>
            <a:r>
              <a:rPr lang="en-US" altLang="zh-CN"/>
              <a:t>2015.6 </a:t>
            </a:r>
            <a:r>
              <a:rPr lang="zh-CN" altLang="zh-CN" sz="1200">
                <a:solidFill>
                  <a:srgbClr val="FF0000"/>
                </a:solidFill>
              </a:rPr>
              <a:t>《</a:t>
            </a:r>
            <a:r>
              <a:rPr lang="zh-CN" altLang="en-US" sz="1200">
                <a:solidFill>
                  <a:srgbClr val="FF0000"/>
                </a:solidFill>
              </a:rPr>
              <a:t>Comprehensive evaluation of antibiotics emission and fate in the river  basins of china: source analysis, multimedia modeling, and linkage to  bacterial resistance》. </a:t>
            </a:r>
            <a:r>
              <a:rPr lang="zh-CN" altLang="en-US" sz="1200">
                <a:solidFill>
                  <a:srgbClr val="FF0000"/>
                </a:solidFill>
                <a:sym typeface="+mn-ea"/>
              </a:rPr>
              <a:t>Zhang QQ, Ying GG, Pan CG, et  al. </a:t>
            </a:r>
            <a:r>
              <a:rPr lang="zh-CN" altLang="en-US" sz="1200">
                <a:solidFill>
                  <a:srgbClr val="FF0000"/>
                </a:solidFill>
              </a:rPr>
              <a:t>Environ Sci Technol. 2015 Jun 2;49(11):6772-82.</a:t>
            </a:r>
            <a:endParaRPr lang="zh-CN" altLang="en-US" sz="1200">
              <a:solidFill>
                <a:srgbClr val="FF0000"/>
              </a:solidFill>
            </a:endParaRPr>
          </a:p>
        </p:txBody>
      </p:sp>
      <p:pic>
        <p:nvPicPr>
          <p:cNvPr id="4" name="图片 3" descr="143470732210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7370" y="1545590"/>
            <a:ext cx="7685405" cy="530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7460" y="1120775"/>
            <a:ext cx="5104765" cy="1325880"/>
          </a:xfrm>
        </p:spPr>
        <p:txBody>
          <a:bodyPr/>
          <a:p>
            <a:r>
              <a:rPr lang="zh-CN" altLang="en-US"/>
              <a:t>介绍内容：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6313170" cy="3324225"/>
          </a:xfrm>
        </p:spPr>
        <p:txBody>
          <a:bodyPr/>
          <a:p>
            <a:pPr algn="ctr"/>
            <a:endParaRPr lang="zh-CN" altLang="en-US"/>
          </a:p>
          <a:p>
            <a:pPr marL="0" indent="0" algn="ctr">
              <a:buNone/>
            </a:pPr>
            <a:r>
              <a:rPr lang="en-US" altLang="zh-CN"/>
              <a:t>1</a:t>
            </a:r>
            <a:r>
              <a:rPr lang="zh-CN" altLang="en-US"/>
              <a:t>、工作总结</a:t>
            </a:r>
            <a:endParaRPr lang="zh-CN" altLang="en-US"/>
          </a:p>
          <a:p>
            <a:pPr algn="ctr"/>
            <a:endParaRPr lang="zh-CN" altLang="en-US"/>
          </a:p>
          <a:p>
            <a:pPr marL="0" indent="0" algn="ctr">
              <a:buNone/>
            </a:pPr>
            <a:r>
              <a:rPr lang="en-US" altLang="zh-CN"/>
              <a:t>2</a:t>
            </a:r>
            <a:r>
              <a:rPr lang="zh-CN" altLang="en-US"/>
              <a:t>、技术探讨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工作总结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8496300" cy="3324225"/>
          </a:xfrm>
        </p:spPr>
        <p:txBody>
          <a:bodyPr>
            <a:normAutofit lnSpcReduction="10000"/>
          </a:bodyPr>
          <a:p>
            <a:endParaRPr lang="zh-CN" altLang="en-US"/>
          </a:p>
          <a:p>
            <a:pPr marL="457200" indent="-457200">
              <a:buFont typeface="Wingdings" panose="05000000000000000000" charset="0"/>
              <a:buChar char="v"/>
            </a:pPr>
            <a:r>
              <a:rPr lang="zh-CN" altLang="en-US"/>
              <a:t>建立了</a:t>
            </a:r>
            <a:r>
              <a:rPr lang="en-US" altLang="zh-CN">
                <a:solidFill>
                  <a:srgbClr val="FF0000"/>
                </a:solidFill>
              </a:rPr>
              <a:t>90</a:t>
            </a:r>
            <a:r>
              <a:rPr lang="zh-CN" altLang="en-US"/>
              <a:t>种</a:t>
            </a:r>
            <a:r>
              <a:rPr lang="en-US" altLang="zh-CN"/>
              <a:t>PPCP</a:t>
            </a:r>
            <a:r>
              <a:rPr lang="zh-CN" altLang="en-US"/>
              <a:t>类物质的检测方法</a:t>
            </a:r>
            <a:endParaRPr lang="zh-CN" altLang="en-US"/>
          </a:p>
          <a:p>
            <a:pPr marL="457200" indent="-457200">
              <a:buFont typeface="Wingdings" panose="05000000000000000000" charset="0"/>
              <a:buChar char="v"/>
            </a:pPr>
            <a:endParaRPr lang="zh-CN" altLang="en-US"/>
          </a:p>
          <a:p>
            <a:pPr marL="457200" indent="-457200">
              <a:buFont typeface="Wingdings" panose="05000000000000000000" charset="0"/>
              <a:buChar char="v"/>
            </a:pPr>
            <a:r>
              <a:rPr lang="zh-CN" altLang="en-US"/>
              <a:t>对周边饮用水、源水及其他水体进行了普遍性检测</a:t>
            </a:r>
            <a:endParaRPr lang="zh-CN" altLang="en-US"/>
          </a:p>
          <a:p>
            <a:pPr marL="457200" indent="-457200">
              <a:buFont typeface="Wingdings" panose="05000000000000000000" charset="0"/>
              <a:buChar char="v"/>
            </a:pPr>
            <a:endParaRPr lang="zh-CN" altLang="en-US"/>
          </a:p>
          <a:p>
            <a:pPr marL="457200" indent="-457200">
              <a:buFont typeface="Wingdings" panose="05000000000000000000" charset="0"/>
              <a:buChar char="v"/>
            </a:pPr>
            <a:r>
              <a:rPr lang="zh-CN" altLang="en-US"/>
              <a:t>进行了去除研究，包括机理分析等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0" name="表格 -1"/>
          <p:cNvGraphicFramePr/>
          <p:nvPr/>
        </p:nvGraphicFramePr>
        <p:xfrm>
          <a:off x="140970" y="316230"/>
          <a:ext cx="11954510" cy="6307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425"/>
                <a:gridCol w="1491615"/>
                <a:gridCol w="1447800"/>
                <a:gridCol w="412750"/>
                <a:gridCol w="1461770"/>
                <a:gridCol w="2343150"/>
                <a:gridCol w="334645"/>
                <a:gridCol w="1694815"/>
                <a:gridCol w="2415540"/>
              </a:tblGrid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编号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英文名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编号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英文名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编号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英文名</a:t>
                      </a:r>
                      <a:endParaRPr lang="zh-CN" altLang="en-US" sz="1050" b="0" u="none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磺胺二甲嘧啶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Sulfadimidine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三氯生（三氯苯氧氯芬）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Triclosan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氟甲砜霉素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（氟洛芬、纽弗罗）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Florfenicol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Thiamphenicol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9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多西环素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Doxycycline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磺胺甲恶唑（新诺明）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sulfamethoxazole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异佛尔酮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Isophorone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阿莫西林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Amoxicillin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萘普生（甲氧萘丙酸）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Naproxen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氢溴酸非诺特罗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（酚丙喘定）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Fenoterol hydrobromide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Erythromycin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避蚊胺（</a:t>
                      </a: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DEET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Diethyltoluamid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磺胺噻唑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Sulfathiazole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ST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6-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氨基青霉烷酸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6-Aminopenicillanic  Acid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四环素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Tetracycline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氯丙那林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Clorprenaline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氨苄西林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Ampicillin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阿维菌素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Abamectin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妥布特罗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Tulobuterol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奎宁硫酸盐一水合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quinine hemisulfateSalt monohydrate</a:t>
                      </a:r>
                      <a:endParaRPr lang="zh-CN" altLang="en-US" sz="9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嗪草酮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Metribuzin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西马特罗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Cimaterol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Sulfadiazine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异菌脲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Iprodione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马喷特罗盐酸盐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Mapenterolhydrochloride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β-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雌二醇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β-Estradiol (E2)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氯霉素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Chloramphenicol</a:t>
                      </a:r>
                      <a:endParaRPr lang="zh-CN" altLang="en-US" sz="9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螺旋霉素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Spiramycin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雌酮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Estrone (E1)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磺胺吡啶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Sulfapyridine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林可霉素盐酸盐水合物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Lincomycin hydrochloride 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炔雌醇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17α- Ethynylestradiol (EE2)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氟乐灵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Trifluralin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罗硝唑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ronidazole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诺氟沙星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Norfloxacin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氧氟沙星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Ofloxacin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奥硝唑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ornidazole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碘普罗胺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Iopromide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盐酸克伦特罗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（瘦肉精）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Clenbuterol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79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甲硝唑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metronidazole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土霉素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Oxytetracycline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腈菌唑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Myclobutanil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磺胺甲噻二唑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Sulfamethizol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青霉素</a:t>
                      </a: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G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钠盐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Penicillin G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二甲硝咪唑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Dimetridazole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磺胺二甲氧哒嗪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sulfadimethoxine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青霉素</a:t>
                      </a: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钾盐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Penicillin V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特布他林半硫酸盐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Terbutaline sulfate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金霉素盐酸盐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Chlorotetracycline hydrochloride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四环素盐酸盐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1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Tetracycline </a:t>
                      </a:r>
                      <a:endParaRPr lang="zh-CN" altLang="en-US" sz="11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吲哚美辛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Indomethacine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磺胺对甲氧嘧啶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sulfameter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双氯酚酸钠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Diclofenac sodium salt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磺胺辛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Sulfadoxine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磺胺间甲氧嘧啶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sulfamonomethoxine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三氯碳酰替苯胺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3,4,-Trichlorocarbanilide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萘啶酸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Nalidixic acid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磺胺甲氧哒嗪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sulfamethoxypyridazine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罗红霉素（罗力得）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Roxithromycin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恩诺沙星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Enrofloxacin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吉他霉素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leucomycin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阿替洛尔（氨酰心安）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Atenolol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磺胺氯哒嗪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Sulfachloropyridazine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磺胺醋酰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sulfacetamide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克拉霉素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Clarithromycin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磺胺喹恶啉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Sulfaquinoxaline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布洛芬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Ibuprofen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吉非罗齐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Gemfibrozil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扑米酮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Primidone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89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齐帕特罗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Zilpaterol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美托洛尔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rac Metoprolol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沙丁胺醇半硫酸盐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Salbutamol Sulfate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Albuterolsulfate</a:t>
                      </a:r>
                      <a:r>
                        <a:rPr lang="zh-CN" altLang="en-US" sz="9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9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喷布洛尔（喷布特罗）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Penbutolol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氟甲喹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Flumequine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氯贝酸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2-(4-ChLorophenoxy)-2-methylpropionic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马布特罗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MABUTEROL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盐酸普萘洛尔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rac propranololHydrochloride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59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磺胺二甲恶唑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Sulfamoxol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碘海醇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iohexol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磺胺甲基嘧啶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Sulfamerazine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磺胺二甲异恶唑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Sulfisoxazole</a:t>
                      </a: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(SulfafurazoleSIZ)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文拉法辛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Venlafaxine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28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咖啡因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Caffeine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磺胺胍一水合物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Sulfaguanidinemonohydrate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泰乐菌素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Tylosin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29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甲氧苄氨嘧啶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Trimethoprim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磺胺苯吡唑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90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Sulfaphenazole(Sulfaphenazolum SPP)</a:t>
                      </a:r>
                      <a:endParaRPr lang="zh-CN" altLang="en-US" sz="90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西咪替丁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Cimetidine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30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磷酸脒基脲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Guanylirea Phosphate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(S)-(-)</a:t>
                      </a: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舒必利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(S)-(-) -Sulpiride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法莫替丁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famoxal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31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环丙沙星盐酸一水合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Ciprofloxacin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64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莱克多巴胺盐酸盐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Ractopamine hydrochloride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97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二甲双胍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Glucophage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32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对乙酰氨基酚（扑热息痛）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Acetaminophen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65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甲砜霉素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Thiamphenicol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33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双酚</a:t>
                      </a: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Bisphenol A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66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05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三氯蔗糖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050" b="0" u="none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Sucralose</a:t>
                      </a:r>
                      <a:endParaRPr lang="zh-CN" altLang="en-US" sz="1050" b="0" u="none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410" y="1092835"/>
            <a:ext cx="5104765" cy="1325880"/>
          </a:xfrm>
        </p:spPr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工作总结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2560" y="2116455"/>
            <a:ext cx="8496300" cy="332422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/>
              <a:t>对周边水体的检测结果：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>
              <a:buFont typeface="Wingdings" panose="05000000000000000000" charset="0"/>
              <a:buChar char="v"/>
            </a:pPr>
            <a:r>
              <a:rPr lang="zh-CN" altLang="en-US"/>
              <a:t>检出过数种</a:t>
            </a:r>
            <a:r>
              <a:rPr lang="en-US" altLang="zh-CN"/>
              <a:t>PP</a:t>
            </a:r>
            <a:r>
              <a:rPr lang="zh-CN" altLang="en-US"/>
              <a:t>CP物</a:t>
            </a:r>
            <a:r>
              <a:rPr lang="zh-CN" altLang="en-US">
                <a:solidFill>
                  <a:schemeClr val="tx1"/>
                </a:solidFill>
              </a:rPr>
              <a:t>质，浓度范围为：</a:t>
            </a:r>
            <a:r>
              <a:rPr lang="en-US" altLang="zh-CN">
                <a:solidFill>
                  <a:schemeClr val="tx1"/>
                </a:solidFill>
              </a:rPr>
              <a:t>0-50 ng/L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3355975" y="4288155"/>
          <a:ext cx="4324350" cy="7112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676400"/>
                <a:gridCol w="2647950"/>
              </a:tblGrid>
              <a:tr h="1778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200" u="none"/>
                        <a:t>甲氧苄氨嘧啶</a:t>
                      </a:r>
                      <a:endParaRPr lang="zh-CN" altLang="en-US" sz="1200" u="none"/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200" u="none"/>
                        <a:t>磺胺二甲嘧啶</a:t>
                      </a:r>
                      <a:endParaRPr lang="zh-CN" altLang="en-US" sz="1200" u="none"/>
                    </a:p>
                  </a:txBody>
                  <a:tcPr marL="0" marR="0" marT="0" marB="0" vert="horz" anchor="ctr"/>
                </a:tc>
              </a:tr>
              <a:tr h="1778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200" u="none"/>
                        <a:t>0-50</a:t>
                      </a:r>
                      <a:endParaRPr lang="en-US" altLang="zh-CN" sz="1200" u="none"/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200" u="none"/>
                        <a:t>0-20</a:t>
                      </a:r>
                      <a:endParaRPr lang="en-US" altLang="zh-CN" sz="1200" u="none"/>
                    </a:p>
                  </a:txBody>
                  <a:tcPr marL="0" marR="0" marT="0" marB="0" vert="horz" anchor="ctr"/>
                </a:tc>
              </a:tr>
              <a:tr h="1778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200" b="1" u="none"/>
                        <a:t>咖啡因</a:t>
                      </a:r>
                      <a:endParaRPr lang="zh-CN" altLang="en-US" sz="1200" b="1" u="none"/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200" b="1" u="none"/>
                        <a:t>磺胺甲恶唑（新诺明）</a:t>
                      </a:r>
                      <a:endParaRPr lang="zh-CN" altLang="en-US" sz="1200" b="1" u="none"/>
                    </a:p>
                  </a:txBody>
                  <a:tcPr marL="0" marR="0" marT="0" marB="0" vert="horz" anchor="ctr"/>
                </a:tc>
              </a:tr>
              <a:tr h="1778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200" u="none"/>
                        <a:t>0-50</a:t>
                      </a:r>
                      <a:endParaRPr lang="en-US" altLang="zh-CN" sz="1200" u="none"/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200" u="none"/>
                        <a:t>0-20</a:t>
                      </a:r>
                      <a:endParaRPr lang="en-US" altLang="zh-CN" sz="1200" u="none"/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4295</Words>
  <Application>WPS 演示</Application>
  <PresentationFormat>宽屏</PresentationFormat>
  <Paragraphs>889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Wingdings</vt:lpstr>
      <vt:lpstr>FZSSK--GBK1-0</vt:lpstr>
      <vt:lpstr>Times New Roman</vt:lpstr>
      <vt:lpstr>Calibri</vt:lpstr>
      <vt:lpstr>Calibri Light</vt:lpstr>
      <vt:lpstr>Segoe Print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水中PPCP类物质检测技术探讨</vt:lpstr>
      <vt:lpstr>PowerPoint 演示文稿</vt:lpstr>
      <vt:lpstr>PowerPoint 演示文稿</vt:lpstr>
      <vt:lpstr>PowerPoint 演示文稿</vt:lpstr>
      <vt:lpstr>PPCP类物质检测重点集中于抗生素物质</vt:lpstr>
      <vt:lpstr>介绍内容：</vt:lpstr>
      <vt:lpstr>1：工作总结</vt:lpstr>
      <vt:lpstr>PowerPoint 演示文稿</vt:lpstr>
      <vt:lpstr>1：工作总结</vt:lpstr>
      <vt:lpstr>1：工作总结</vt:lpstr>
      <vt:lpstr>1：工作总结</vt:lpstr>
      <vt:lpstr>2：细节探讨</vt:lpstr>
      <vt:lpstr>2：细节探讨</vt:lpstr>
      <vt:lpstr>2：细节探讨</vt:lpstr>
      <vt:lpstr>2：细节探讨</vt:lpstr>
      <vt:lpstr>2：细节探讨</vt:lpstr>
      <vt:lpstr>2：细节探讨</vt:lpstr>
      <vt:lpstr>2：细节探讨</vt:lpstr>
      <vt:lpstr>2：细节探讨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陈锋</dc:creator>
  <cp:lastModifiedBy>陈锋</cp:lastModifiedBy>
  <cp:revision>52</cp:revision>
  <dcterms:created xsi:type="dcterms:W3CDTF">2018-09-10T00:44:00Z</dcterms:created>
  <dcterms:modified xsi:type="dcterms:W3CDTF">2018-09-12T08:38:09Z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